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80" r:id="rId6"/>
    <p:sldId id="285" r:id="rId7"/>
    <p:sldId id="277" r:id="rId8"/>
    <p:sldId id="278" r:id="rId9"/>
    <p:sldId id="284" r:id="rId10"/>
    <p:sldId id="281" r:id="rId11"/>
    <p:sldId id="279" r:id="rId12"/>
    <p:sldId id="286" r:id="rId13"/>
    <p:sldId id="283" r:id="rId14"/>
    <p:sldId id="268" r:id="rId15"/>
    <p:sldId id="272" r:id="rId16"/>
    <p:sldId id="273" r:id="rId17"/>
    <p:sldId id="274" r:id="rId18"/>
    <p:sldId id="275" r:id="rId19"/>
    <p:sldId id="276" r:id="rId20"/>
    <p:sldId id="270" r:id="rId21"/>
    <p:sldId id="271" r:id="rId22"/>
    <p:sldId id="260" r:id="rId23"/>
    <p:sldId id="267" r:id="rId24"/>
    <p:sldId id="269"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E5E5E5"/>
          </a:solidFill>
        </a:fill>
      </a:tcStyle>
    </a:wholeTbl>
    <a:band2H>
      <a:tcTxStyle/>
      <a:tcStyle>
        <a:tcBdr/>
        <a:fill>
          <a:solidFill>
            <a:schemeClr val="accent3"/>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lumOff val="1984"/>
            </a:schemeClr>
          </a:solidFill>
        </a:fill>
      </a:tcStyle>
    </a:wholeTbl>
    <a:band2H>
      <a:tcTxStyle/>
      <a:tcStyle>
        <a:tcBdr/>
        <a:fill>
          <a:solidFill>
            <a:schemeClr val="accent3">
              <a:lumOff val="4017"/>
            </a:schemeClr>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BFBFB"/>
          </a:solidFill>
        </a:fill>
      </a:tcStyle>
    </a:wholeTbl>
    <a:band2H>
      <a:tcTxStyle/>
      <a:tcStyle>
        <a:tcBdr/>
        <a:fill>
          <a:solidFill>
            <a:schemeClr val="accent3">
              <a:lumOff val="4017"/>
            </a:schemeClr>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37474F"/>
          </a:solidFill>
        </a:fill>
      </a:tcStyle>
    </a:band2H>
    <a:firstCol>
      <a:tcTxStyle b="on" i="off">
        <a:fontRef idx="major">
          <a:srgbClr val="37474F"/>
        </a:fontRef>
        <a:srgbClr val="37474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37474F"/>
          </a:solidFill>
        </a:fill>
      </a:tcStyle>
    </a:lastRow>
    <a:firstRow>
      <a:tcTxStyle b="on" i="off">
        <a:fontRef idx="major">
          <a:srgbClr val="37474F"/>
        </a:fontRef>
        <a:srgbClr val="37474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firstCol>
    <a:la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38100" cap="flat">
              <a:solidFill>
                <a:srgbClr val="37474F"/>
              </a:solidFill>
              <a:prstDash val="solid"/>
              <a:round/>
            </a:ln>
          </a:top>
          <a:bottom>
            <a:ln w="127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lastRow>
    <a:firstRow>
      <a:tcTxStyle b="on" i="off">
        <a:fontRef idx="major">
          <a:srgbClr val="37474F"/>
        </a:fontRef>
        <a:srgbClr val="37474F"/>
      </a:tcTxStyle>
      <a:tcStyle>
        <a:tcBdr>
          <a:left>
            <a:ln w="12700" cap="flat">
              <a:solidFill>
                <a:srgbClr val="37474F"/>
              </a:solidFill>
              <a:prstDash val="solid"/>
              <a:round/>
            </a:ln>
          </a:left>
          <a:right>
            <a:ln w="12700" cap="flat">
              <a:solidFill>
                <a:srgbClr val="37474F"/>
              </a:solidFill>
              <a:prstDash val="solid"/>
              <a:round/>
            </a:ln>
          </a:right>
          <a:top>
            <a:ln w="12700" cap="flat">
              <a:solidFill>
                <a:srgbClr val="37474F"/>
              </a:solidFill>
              <a:prstDash val="solid"/>
              <a:round/>
            </a:ln>
          </a:top>
          <a:bottom>
            <a:ln w="38100" cap="flat">
              <a:solidFill>
                <a:srgbClr val="37474F"/>
              </a:solidFill>
              <a:prstDash val="solid"/>
              <a:round/>
            </a:ln>
          </a:bottom>
          <a:insideH>
            <a:ln w="12700" cap="flat">
              <a:solidFill>
                <a:srgbClr val="37474F"/>
              </a:solidFill>
              <a:prstDash val="solid"/>
              <a:round/>
            </a:ln>
          </a:insideH>
          <a:insideV>
            <a:ln w="12700" cap="flat">
              <a:solidFill>
                <a:srgbClr val="37474F"/>
              </a:solidFill>
              <a:prstDash val="solid"/>
              <a:round/>
            </a:ln>
          </a:insideV>
        </a:tcBdr>
        <a:fill>
          <a:solidFill>
            <a:srgbClr val="FFFFFF"/>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6"/>
  </p:normalViewPr>
  <p:slideViewPr>
    <p:cSldViewPr snapToGrid="0" snapToObjects="1">
      <p:cViewPr varScale="1">
        <p:scale>
          <a:sx n="150" d="100"/>
          <a:sy n="150"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1143000" y="685800"/>
            <a:ext cx="4572000" cy="3429000"/>
          </a:xfrm>
          <a:prstGeom prst="rect">
            <a:avLst/>
          </a:prstGeom>
        </p:spPr>
        <p:txBody>
          <a:bodyPr/>
          <a:lstStyle/>
          <a:p>
            <a:endParaRPr/>
          </a:p>
        </p:txBody>
      </p:sp>
      <p:sp>
        <p:nvSpPr>
          <p:cNvPr id="256" name="Shape 2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Logo ja otsikko">
    <p:spTree>
      <p:nvGrpSpPr>
        <p:cNvPr id="1" name=""/>
        <p:cNvGrpSpPr/>
        <p:nvPr/>
      </p:nvGrpSpPr>
      <p:grpSpPr>
        <a:xfrm>
          <a:off x="0" y="0"/>
          <a:ext cx="0" cy="0"/>
          <a:chOff x="0" y="0"/>
          <a:chExt cx="0" cy="0"/>
        </a:xfrm>
      </p:grpSpPr>
      <p:pic>
        <p:nvPicPr>
          <p:cNvPr id="13" name="Google Shape;12;p2" descr="Google Shape;12;p2"/>
          <p:cNvPicPr>
            <a:picLocks noChangeAspect="1"/>
          </p:cNvPicPr>
          <p:nvPr/>
        </p:nvPicPr>
        <p:blipFill>
          <a:blip r:embed="rId2"/>
          <a:stretch>
            <a:fillRect/>
          </a:stretch>
        </p:blipFill>
        <p:spPr>
          <a:xfrm>
            <a:off x="1164372" y="1404700"/>
            <a:ext cx="6510606" cy="1389201"/>
          </a:xfrm>
          <a:prstGeom prst="rect">
            <a:avLst/>
          </a:prstGeom>
          <a:ln w="12700">
            <a:miter lim="400000"/>
          </a:ln>
        </p:spPr>
      </p:pic>
      <p:sp>
        <p:nvSpPr>
          <p:cNvPr id="14" name="Google Shape;13;p2"/>
          <p:cNvSpPr/>
          <p:nvPr/>
        </p:nvSpPr>
        <p:spPr>
          <a:xfrm>
            <a:off x="1360125" y="3444649"/>
            <a:ext cx="6146101" cy="1"/>
          </a:xfrm>
          <a:prstGeom prst="line">
            <a:avLst/>
          </a:prstGeom>
          <a:ln>
            <a:solidFill>
              <a:srgbClr val="FFFFFF"/>
            </a:solidFill>
          </a:ln>
        </p:spPr>
        <p:txBody>
          <a:bodyPr lIns="0" tIns="0" rIns="0" bIns="0"/>
          <a:lstStyle/>
          <a:p>
            <a:endParaRPr/>
          </a:p>
        </p:txBody>
      </p:sp>
      <p:sp>
        <p:nvSpPr>
          <p:cNvPr id="15" name="Title Text"/>
          <p:cNvSpPr txBox="1"/>
          <p:nvPr/>
        </p:nvSpPr>
        <p:spPr>
          <a:xfrm>
            <a:off x="507075" y="3830349"/>
            <a:ext cx="7852200" cy="86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normAutofit/>
          </a:bodyPr>
          <a:lstStyle>
            <a:lvl1pPr algn="ctr">
              <a:defRPr sz="3000">
                <a:latin typeface="Raleway"/>
                <a:ea typeface="Raleway"/>
                <a:cs typeface="Raleway"/>
                <a:sym typeface="Raleway"/>
              </a:defRPr>
            </a:lvl1pPr>
          </a:lstStyle>
          <a:p>
            <a:r>
              <a:t>Title Text</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Logo päätössivu">
    <p:spTree>
      <p:nvGrpSpPr>
        <p:cNvPr id="1" name=""/>
        <p:cNvGrpSpPr/>
        <p:nvPr/>
      </p:nvGrpSpPr>
      <p:grpSpPr>
        <a:xfrm>
          <a:off x="0" y="0"/>
          <a:ext cx="0" cy="0"/>
          <a:chOff x="0" y="0"/>
          <a:chExt cx="0" cy="0"/>
        </a:xfrm>
      </p:grpSpPr>
      <p:pic>
        <p:nvPicPr>
          <p:cNvPr id="167" name="Google Shape;95;p17" descr="Google Shape;95;p17"/>
          <p:cNvPicPr>
            <a:picLocks noChangeAspect="1"/>
          </p:cNvPicPr>
          <p:nvPr/>
        </p:nvPicPr>
        <p:blipFill>
          <a:blip r:embed="rId2"/>
          <a:stretch>
            <a:fillRect/>
          </a:stretch>
        </p:blipFill>
        <p:spPr>
          <a:xfrm>
            <a:off x="1316696" y="1658274"/>
            <a:ext cx="6510607" cy="1389202"/>
          </a:xfrm>
          <a:prstGeom prst="rect">
            <a:avLst/>
          </a:prstGeom>
          <a:ln w="12700">
            <a:miter lim="400000"/>
          </a:ln>
        </p:spPr>
      </p:pic>
      <p:sp>
        <p:nvSpPr>
          <p:cNvPr id="168" name="Google Shape;96;p17"/>
          <p:cNvSpPr txBox="1"/>
          <p:nvPr/>
        </p:nvSpPr>
        <p:spPr>
          <a:xfrm>
            <a:off x="3592097" y="4376199"/>
            <a:ext cx="1826400" cy="386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a:latin typeface="Raleway Medium"/>
                <a:ea typeface="Raleway Medium"/>
                <a:cs typeface="Raleway Medium"/>
                <a:sym typeface="Raleway Medium"/>
              </a:defRPr>
            </a:lvl1pPr>
          </a:lstStyle>
          <a:p>
            <a:r>
              <a:t>koulutuselamaan.fi</a:t>
            </a: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yhjä - pilvet">
    <p:spTree>
      <p:nvGrpSpPr>
        <p:cNvPr id="1" name=""/>
        <p:cNvGrpSpPr/>
        <p:nvPr/>
      </p:nvGrpSpPr>
      <p:grpSpPr>
        <a:xfrm>
          <a:off x="0" y="0"/>
          <a:ext cx="0" cy="0"/>
          <a:chOff x="0" y="0"/>
          <a:chExt cx="0" cy="0"/>
        </a:xfrm>
      </p:grpSpPr>
      <p:pic>
        <p:nvPicPr>
          <p:cNvPr id="189" name="Google Shape;106;p19" descr="Google Shape;106;p19"/>
          <p:cNvPicPr>
            <a:picLocks noChangeAspect="1"/>
          </p:cNvPicPr>
          <p:nvPr/>
        </p:nvPicPr>
        <p:blipFill>
          <a:blip r:embed="rId2"/>
          <a:srcRect l="8635" r="8643"/>
          <a:stretch>
            <a:fillRect/>
          </a:stretch>
        </p:blipFill>
        <p:spPr>
          <a:xfrm>
            <a:off x="-23476" y="-28575"/>
            <a:ext cx="9189799" cy="5200650"/>
          </a:xfrm>
          <a:prstGeom prst="rect">
            <a:avLst/>
          </a:prstGeom>
          <a:ln w="12700">
            <a:miter lim="400000"/>
          </a:ln>
        </p:spPr>
      </p:pic>
      <p:sp>
        <p:nvSpPr>
          <p:cNvPr id="190" name="Google Shape;107;p19"/>
          <p:cNvSpPr/>
          <p:nvPr/>
        </p:nvSpPr>
        <p:spPr>
          <a:xfrm>
            <a:off x="-27301" y="-23351"/>
            <a:ext cx="9245402" cy="5202902"/>
          </a:xfrm>
          <a:prstGeom prst="rect">
            <a:avLst/>
          </a:prstGeom>
          <a:solidFill>
            <a:schemeClr val="accent2">
              <a:alpha val="48000"/>
            </a:schemeClr>
          </a:solidFill>
          <a:ln w="12700">
            <a:miter lim="400000"/>
          </a:ln>
        </p:spPr>
        <p:txBody>
          <a:bodyPr lIns="0" tIns="0" rIns="0" bIns="0" anchor="ctr"/>
          <a:lstStyle/>
          <a:p>
            <a:pPr>
              <a:defRPr>
                <a:solidFill>
                  <a:srgbClr val="000000"/>
                </a:solidFill>
              </a:defRPr>
            </a:pPr>
            <a:endParaRPr/>
          </a:p>
        </p:txBody>
      </p:sp>
      <p:pic>
        <p:nvPicPr>
          <p:cNvPr id="191" name="Google Shape;110;p19" descr="Google Shape;110;p19"/>
          <p:cNvPicPr>
            <a:picLocks noChangeAspect="1"/>
          </p:cNvPicPr>
          <p:nvPr/>
        </p:nvPicPr>
        <p:blipFill>
          <a:blip r:embed="rId3"/>
          <a:stretch>
            <a:fillRect/>
          </a:stretch>
        </p:blipFill>
        <p:spPr>
          <a:xfrm>
            <a:off x="3694869" y="906150"/>
            <a:ext cx="3727826" cy="1580826"/>
          </a:xfrm>
          <a:prstGeom prst="rect">
            <a:avLst/>
          </a:prstGeom>
          <a:ln w="12700">
            <a:miter lim="400000"/>
          </a:ln>
        </p:spPr>
      </p:pic>
      <p:pic>
        <p:nvPicPr>
          <p:cNvPr id="192" name="Google Shape;111;p19" descr="Google Shape;111;p19"/>
          <p:cNvPicPr>
            <a:picLocks noChangeAspect="1"/>
          </p:cNvPicPr>
          <p:nvPr/>
        </p:nvPicPr>
        <p:blipFill>
          <a:blip r:embed="rId4"/>
          <a:stretch>
            <a:fillRect/>
          </a:stretch>
        </p:blipFill>
        <p:spPr>
          <a:xfrm>
            <a:off x="739550" y="2038374"/>
            <a:ext cx="2301851" cy="1277302"/>
          </a:xfrm>
          <a:prstGeom prst="rect">
            <a:avLst/>
          </a:prstGeom>
          <a:ln w="12700">
            <a:miter lim="400000"/>
          </a:ln>
        </p:spPr>
      </p:pic>
      <p:sp>
        <p:nvSpPr>
          <p:cNvPr id="193" name="Google Shape;17;p3"/>
          <p:cNvSpPr txBox="1"/>
          <p:nvPr/>
        </p:nvSpPr>
        <p:spPr>
          <a:xfrm>
            <a:off x="5998690" y="4764399"/>
            <a:ext cx="269513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atin typeface="Raleway SemiBold"/>
                <a:ea typeface="Raleway SemiBold"/>
                <a:cs typeface="Raleway SemiBold"/>
                <a:sym typeface="Raleway SemiBold"/>
              </a:defRPr>
            </a:lvl1pPr>
          </a:lstStyle>
          <a:p>
            <a:r>
              <a:t>KOULUTUS ELÄMÄÄN SÄÄTIÖ - LIFE EDUCATION FINLAND</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 palsta Harold">
    <p:spTree>
      <p:nvGrpSpPr>
        <p:cNvPr id="1" name=""/>
        <p:cNvGrpSpPr/>
        <p:nvPr/>
      </p:nvGrpSpPr>
      <p:grpSpPr>
        <a:xfrm>
          <a:off x="0" y="0"/>
          <a:ext cx="0" cy="0"/>
          <a:chOff x="0" y="0"/>
          <a:chExt cx="0" cy="0"/>
        </a:xfrm>
      </p:grpSpPr>
      <p:pic>
        <p:nvPicPr>
          <p:cNvPr id="230" name="Google Shape;132;p22" descr="Google Shape;132;p22"/>
          <p:cNvPicPr>
            <a:picLocks noChangeAspect="1"/>
          </p:cNvPicPr>
          <p:nvPr/>
        </p:nvPicPr>
        <p:blipFill>
          <a:blip r:embed="rId2"/>
          <a:srcRect l="8635" r="8643"/>
          <a:stretch>
            <a:fillRect/>
          </a:stretch>
        </p:blipFill>
        <p:spPr>
          <a:xfrm>
            <a:off x="-23476" y="-28575"/>
            <a:ext cx="9189799" cy="5200650"/>
          </a:xfrm>
          <a:prstGeom prst="rect">
            <a:avLst/>
          </a:prstGeom>
          <a:ln w="12700">
            <a:miter lim="400000"/>
          </a:ln>
        </p:spPr>
      </p:pic>
      <p:sp>
        <p:nvSpPr>
          <p:cNvPr id="231" name="Google Shape;133;p22"/>
          <p:cNvSpPr/>
          <p:nvPr/>
        </p:nvSpPr>
        <p:spPr>
          <a:xfrm>
            <a:off x="-1" y="-29701"/>
            <a:ext cx="9245402" cy="5202902"/>
          </a:xfrm>
          <a:prstGeom prst="rect">
            <a:avLst/>
          </a:prstGeom>
          <a:solidFill>
            <a:schemeClr val="accent2">
              <a:alpha val="48000"/>
            </a:schemeClr>
          </a:solidFill>
          <a:ln w="12700">
            <a:miter lim="400000"/>
          </a:ln>
        </p:spPr>
        <p:txBody>
          <a:bodyPr lIns="0" tIns="0" rIns="0" bIns="0" anchor="ctr"/>
          <a:lstStyle/>
          <a:p>
            <a:pPr>
              <a:defRPr>
                <a:solidFill>
                  <a:srgbClr val="000000"/>
                </a:solidFill>
              </a:defRPr>
            </a:pPr>
            <a:endParaRPr/>
          </a:p>
        </p:txBody>
      </p:sp>
      <p:sp>
        <p:nvSpPr>
          <p:cNvPr id="232" name="Title Text"/>
          <p:cNvSpPr txBox="1">
            <a:spLocks noGrp="1"/>
          </p:cNvSpPr>
          <p:nvPr>
            <p:ph type="title"/>
          </p:nvPr>
        </p:nvSpPr>
        <p:spPr>
          <a:xfrm>
            <a:off x="2612600" y="445025"/>
            <a:ext cx="6067200" cy="572701"/>
          </a:xfrm>
          <a:prstGeom prst="rect">
            <a:avLst/>
          </a:prstGeom>
          <a:effectLst>
            <a:outerShdw blurRad="101600" dist="9525" dir="5400000" rotWithShape="0">
              <a:schemeClr val="accent2">
                <a:alpha val="50000"/>
              </a:schemeClr>
            </a:outerShdw>
          </a:effectLst>
        </p:spPr>
        <p:txBody>
          <a:bodyPr>
            <a:normAutofit/>
          </a:bodyPr>
          <a:lstStyle>
            <a:lvl1pPr>
              <a:defRPr sz="2600" b="1"/>
            </a:lvl1pPr>
          </a:lstStyle>
          <a:p>
            <a:r>
              <a:rPr lang="fi-FI"/>
              <a:t>Muokkaa ots. perustyyl. napsautt.</a:t>
            </a:r>
            <a:endParaRPr/>
          </a:p>
        </p:txBody>
      </p:sp>
      <p:sp>
        <p:nvSpPr>
          <p:cNvPr id="233" name="Body Level One…"/>
          <p:cNvSpPr txBox="1">
            <a:spLocks noGrp="1"/>
          </p:cNvSpPr>
          <p:nvPr>
            <p:ph type="body" sz="half" idx="1"/>
          </p:nvPr>
        </p:nvSpPr>
        <p:spPr>
          <a:xfrm>
            <a:off x="2604174" y="1228675"/>
            <a:ext cx="6270001" cy="2901001"/>
          </a:xfrm>
          <a:prstGeom prst="rect">
            <a:avLst/>
          </a:prstGeom>
          <a:effectLst>
            <a:outerShdw blurRad="63500" dist="9525" dir="5400000" rotWithShape="0">
              <a:schemeClr val="accent2">
                <a:alpha val="48000"/>
              </a:schemeClr>
            </a:outerShdw>
          </a:effectLst>
        </p:spPr>
        <p:txBody>
          <a:bodyPr>
            <a:normAutofit/>
          </a:bodyPr>
          <a:lstStyle>
            <a:lvl1pPr>
              <a:buClr>
                <a:srgbClr val="FFFFFF"/>
              </a:buClr>
              <a:buFont typeface="Raleway-Regular"/>
              <a:defRPr>
                <a:solidFill>
                  <a:srgbClr val="FFFFFF"/>
                </a:solidFill>
                <a:latin typeface="Raleway SemiBold"/>
                <a:ea typeface="Raleway SemiBold"/>
                <a:cs typeface="Raleway SemiBold"/>
                <a:sym typeface="Raleway SemiBold"/>
              </a:defRPr>
            </a:lvl1pPr>
            <a:lvl2pPr>
              <a:buClr>
                <a:srgbClr val="FFFFFF"/>
              </a:buClr>
              <a:buFont typeface="Raleway-Regular"/>
              <a:defRPr>
                <a:solidFill>
                  <a:srgbClr val="FFFFFF"/>
                </a:solidFill>
                <a:latin typeface="Raleway SemiBold"/>
                <a:ea typeface="Raleway SemiBold"/>
                <a:cs typeface="Raleway SemiBold"/>
                <a:sym typeface="Raleway SemiBold"/>
              </a:defRPr>
            </a:lvl2pPr>
            <a:lvl3pPr>
              <a:buClr>
                <a:srgbClr val="FFFFFF"/>
              </a:buClr>
              <a:buFont typeface="Raleway-Regular"/>
              <a:defRPr>
                <a:solidFill>
                  <a:srgbClr val="FFFFFF"/>
                </a:solidFill>
                <a:latin typeface="Raleway SemiBold"/>
                <a:ea typeface="Raleway SemiBold"/>
                <a:cs typeface="Raleway SemiBold"/>
                <a:sym typeface="Raleway SemiBold"/>
              </a:defRPr>
            </a:lvl3pPr>
            <a:lvl4pPr>
              <a:buClr>
                <a:srgbClr val="FFFFFF"/>
              </a:buClr>
              <a:buFont typeface="Raleway-Regular"/>
              <a:defRPr>
                <a:solidFill>
                  <a:srgbClr val="FFFFFF"/>
                </a:solidFill>
                <a:latin typeface="Raleway SemiBold"/>
                <a:ea typeface="Raleway SemiBold"/>
                <a:cs typeface="Raleway SemiBold"/>
                <a:sym typeface="Raleway SemiBold"/>
              </a:defRPr>
            </a:lvl4pPr>
            <a:lvl5pPr>
              <a:buClr>
                <a:srgbClr val="FFFFFF"/>
              </a:buClr>
              <a:buFont typeface="Raleway-Regular"/>
              <a:defRPr>
                <a:solidFill>
                  <a:srgbClr val="FFFFFF"/>
                </a:solidFill>
                <a:latin typeface="Raleway SemiBold"/>
                <a:ea typeface="Raleway SemiBold"/>
                <a:cs typeface="Raleway SemiBold"/>
                <a:sym typeface="Raleway SemiBold"/>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pic>
        <p:nvPicPr>
          <p:cNvPr id="234" name="Google Shape;138;p22" descr="Google Shape;138;p22"/>
          <p:cNvPicPr>
            <a:picLocks noChangeAspect="1"/>
          </p:cNvPicPr>
          <p:nvPr/>
        </p:nvPicPr>
        <p:blipFill>
          <a:blip r:embed="rId3"/>
          <a:srcRect l="66695"/>
          <a:stretch>
            <a:fillRect/>
          </a:stretch>
        </p:blipFill>
        <p:spPr>
          <a:xfrm>
            <a:off x="268949" y="3159899"/>
            <a:ext cx="3936204" cy="1606456"/>
          </a:xfrm>
          <a:prstGeom prst="rect">
            <a:avLst/>
          </a:prstGeom>
          <a:ln w="12700">
            <a:miter lim="400000"/>
          </a:ln>
        </p:spPr>
      </p:pic>
      <p:pic>
        <p:nvPicPr>
          <p:cNvPr id="235" name="Google Shape;139;p22" descr="Google Shape;139;p22"/>
          <p:cNvPicPr>
            <a:picLocks noChangeAspect="1"/>
          </p:cNvPicPr>
          <p:nvPr/>
        </p:nvPicPr>
        <p:blipFill>
          <a:blip r:embed="rId4"/>
          <a:stretch>
            <a:fillRect/>
          </a:stretch>
        </p:blipFill>
        <p:spPr>
          <a:xfrm flipH="1">
            <a:off x="790799" y="1511474"/>
            <a:ext cx="1506901" cy="2598651"/>
          </a:xfrm>
          <a:prstGeom prst="rect">
            <a:avLst/>
          </a:prstGeom>
          <a:ln w="12700">
            <a:miter lim="400000"/>
          </a:ln>
        </p:spPr>
      </p:pic>
      <p:sp>
        <p:nvSpPr>
          <p:cNvPr id="236" name="Google Shape;17;p3"/>
          <p:cNvSpPr txBox="1"/>
          <p:nvPr/>
        </p:nvSpPr>
        <p:spPr>
          <a:xfrm>
            <a:off x="5998690" y="4764399"/>
            <a:ext cx="269513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atin typeface="Raleway SemiBold"/>
                <a:ea typeface="Raleway SemiBold"/>
                <a:cs typeface="Raleway SemiBold"/>
                <a:sym typeface="Raleway SemiBold"/>
              </a:defRPr>
            </a:lvl1pPr>
          </a:lstStyle>
          <a:p>
            <a:r>
              <a:t>KOULUTUS ELÄMÄÄN SÄÄTIÖ - LIFE EDUCATION FINLAND</a:t>
            </a: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Otsikko ja Harold">
    <p:spTree>
      <p:nvGrpSpPr>
        <p:cNvPr id="1" name=""/>
        <p:cNvGrpSpPr/>
        <p:nvPr/>
      </p:nvGrpSpPr>
      <p:grpSpPr>
        <a:xfrm>
          <a:off x="0" y="0"/>
          <a:ext cx="0" cy="0"/>
          <a:chOff x="0" y="0"/>
          <a:chExt cx="0" cy="0"/>
        </a:xfrm>
      </p:grpSpPr>
      <p:pic>
        <p:nvPicPr>
          <p:cNvPr id="244" name="Google Shape;141;p23" descr="Google Shape;141;p23"/>
          <p:cNvPicPr>
            <a:picLocks noChangeAspect="1"/>
          </p:cNvPicPr>
          <p:nvPr/>
        </p:nvPicPr>
        <p:blipFill>
          <a:blip r:embed="rId2"/>
          <a:srcRect l="1307" t="3017" r="5304" b="37101"/>
          <a:stretch>
            <a:fillRect/>
          </a:stretch>
        </p:blipFill>
        <p:spPr>
          <a:xfrm>
            <a:off x="1035874" y="734850"/>
            <a:ext cx="6830753" cy="4029550"/>
          </a:xfrm>
          <a:prstGeom prst="rect">
            <a:avLst/>
          </a:prstGeom>
          <a:ln w="12700">
            <a:miter lim="400000"/>
          </a:ln>
        </p:spPr>
      </p:pic>
      <p:sp>
        <p:nvSpPr>
          <p:cNvPr id="245" name="Title Text"/>
          <p:cNvSpPr txBox="1">
            <a:spLocks noGrp="1"/>
          </p:cNvSpPr>
          <p:nvPr>
            <p:ph type="title"/>
          </p:nvPr>
        </p:nvSpPr>
        <p:spPr>
          <a:xfrm>
            <a:off x="1906549" y="1782950"/>
            <a:ext cx="5030101" cy="1418101"/>
          </a:xfrm>
          <a:prstGeom prst="rect">
            <a:avLst/>
          </a:prstGeom>
        </p:spPr>
        <p:txBody>
          <a:bodyPr anchor="ctr">
            <a:normAutofit/>
          </a:bodyPr>
          <a:lstStyle>
            <a:lvl1pPr algn="ctr">
              <a:defRPr sz="3600">
                <a:solidFill>
                  <a:schemeClr val="accent2"/>
                </a:solidFill>
              </a:defRPr>
            </a:lvl1pPr>
          </a:lstStyle>
          <a:p>
            <a:r>
              <a:rPr lang="fi-FI"/>
              <a:t>Muokkaa ots. perustyyl. napsautt.</a:t>
            </a:r>
            <a:endParaRPr/>
          </a:p>
        </p:txBody>
      </p:sp>
      <p:pic>
        <p:nvPicPr>
          <p:cNvPr id="246" name="Google Shape;144;p23" descr="Google Shape;144;p23"/>
          <p:cNvPicPr>
            <a:picLocks noChangeAspect="1"/>
          </p:cNvPicPr>
          <p:nvPr/>
        </p:nvPicPr>
        <p:blipFill>
          <a:blip r:embed="rId3"/>
          <a:stretch>
            <a:fillRect/>
          </a:stretch>
        </p:blipFill>
        <p:spPr>
          <a:xfrm>
            <a:off x="6512124" y="1550488"/>
            <a:ext cx="1506901" cy="2598650"/>
          </a:xfrm>
          <a:prstGeom prst="rect">
            <a:avLst/>
          </a:prstGeom>
          <a:ln w="12700">
            <a:miter lim="400000"/>
          </a:ln>
        </p:spPr>
      </p:pic>
      <p:sp>
        <p:nvSpPr>
          <p:cNvPr id="247" name="Google Shape;146;p23"/>
          <p:cNvSpPr txBox="1"/>
          <p:nvPr/>
        </p:nvSpPr>
        <p:spPr>
          <a:xfrm>
            <a:off x="240600" y="4738225"/>
            <a:ext cx="1343400" cy="30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b="1">
                <a:latin typeface="Raleway"/>
                <a:ea typeface="Raleway"/>
                <a:cs typeface="Raleway"/>
                <a:sym typeface="Raleway"/>
              </a:defRPr>
            </a:lvl1pPr>
          </a:lstStyle>
          <a:p>
            <a:r>
              <a:t>Tuki tulevaisuuteen!</a:t>
            </a:r>
          </a:p>
        </p:txBody>
      </p:sp>
      <p:sp>
        <p:nvSpPr>
          <p:cNvPr id="248" name="Google Shape;17;p3"/>
          <p:cNvSpPr txBox="1"/>
          <p:nvPr/>
        </p:nvSpPr>
        <p:spPr>
          <a:xfrm>
            <a:off x="5998690" y="4764399"/>
            <a:ext cx="269513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atin typeface="Raleway SemiBold"/>
                <a:ea typeface="Raleway SemiBold"/>
                <a:cs typeface="Raleway SemiBold"/>
                <a:sym typeface="Raleway SemiBold"/>
              </a:defRPr>
            </a:lvl1pPr>
          </a:lstStyle>
          <a:p>
            <a:r>
              <a:t>KOULUTUS ELÄMÄÄN SÄÄTIÖ - LIFE EDUCATION FINLAND</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sion otsikko">
    <p:spTree>
      <p:nvGrpSpPr>
        <p:cNvPr id="1" name=""/>
        <p:cNvGrpSpPr/>
        <p:nvPr/>
      </p:nvGrpSpPr>
      <p:grpSpPr>
        <a:xfrm>
          <a:off x="0" y="0"/>
          <a:ext cx="0" cy="0"/>
          <a:chOff x="0" y="0"/>
          <a:chExt cx="0" cy="0"/>
        </a:xfrm>
      </p:grpSpPr>
      <p:sp>
        <p:nvSpPr>
          <p:cNvPr id="23" name="Title Text"/>
          <p:cNvSpPr txBox="1">
            <a:spLocks noGrp="1"/>
          </p:cNvSpPr>
          <p:nvPr>
            <p:ph type="title"/>
          </p:nvPr>
        </p:nvSpPr>
        <p:spPr>
          <a:xfrm>
            <a:off x="671250" y="2141249"/>
            <a:ext cx="7852200" cy="861001"/>
          </a:xfrm>
          <a:prstGeom prst="rect">
            <a:avLst/>
          </a:prstGeom>
        </p:spPr>
        <p:txBody>
          <a:bodyPr anchor="ctr">
            <a:normAutofit/>
          </a:bodyPr>
          <a:lstStyle>
            <a:lvl1pPr algn="ctr">
              <a:defRPr sz="3600"/>
            </a:lvl1pPr>
          </a:lstStyle>
          <a:p>
            <a:r>
              <a:rPr lang="fi-FI"/>
              <a:t>Muokkaa ots. perustyyl. napsautt.</a:t>
            </a:r>
            <a:endParaRPr/>
          </a:p>
        </p:txBody>
      </p:sp>
      <p:sp>
        <p:nvSpPr>
          <p:cNvPr id="24" name="Google Shape;17;p3"/>
          <p:cNvSpPr txBox="1"/>
          <p:nvPr/>
        </p:nvSpPr>
        <p:spPr>
          <a:xfrm>
            <a:off x="5998690" y="4764399"/>
            <a:ext cx="269513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atin typeface="Raleway SemiBold"/>
                <a:ea typeface="Raleway SemiBold"/>
                <a:cs typeface="Raleway SemiBold"/>
                <a:sym typeface="Raleway SemiBold"/>
              </a:defRPr>
            </a:lvl1pPr>
          </a:lstStyle>
          <a:p>
            <a:r>
              <a:t>KOULUTUS ELÄMÄÄN SÄÄTIÖ - LIFE EDUCATION FINLAND</a:t>
            </a:r>
          </a:p>
        </p:txBody>
      </p:sp>
      <p:sp>
        <p:nvSpPr>
          <p:cNvPr id="25" name="Google Shape;18;p3"/>
          <p:cNvSpPr txBox="1"/>
          <p:nvPr/>
        </p:nvSpPr>
        <p:spPr>
          <a:xfrm>
            <a:off x="240600" y="4738225"/>
            <a:ext cx="1343400" cy="30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b="1">
                <a:latin typeface="Raleway"/>
                <a:ea typeface="Raleway"/>
                <a:cs typeface="Raleway"/>
                <a:sym typeface="Raleway"/>
              </a:defRPr>
            </a:lvl1pPr>
          </a:lstStyle>
          <a:p>
            <a:r>
              <a:t>Tuki tulevaisuuteen!</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Kansi">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 palsta Harold">
    <p:bg>
      <p:bgPr>
        <a:solidFill>
          <a:srgbClr val="FFFFFF"/>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2155400" y="445025"/>
            <a:ext cx="6067200" cy="572701"/>
          </a:xfrm>
          <a:prstGeom prst="rect">
            <a:avLst/>
          </a:prstGeom>
        </p:spPr>
        <p:txBody>
          <a:bodyPr>
            <a:normAutofit/>
          </a:bodyPr>
          <a:lstStyle>
            <a:lvl1pPr>
              <a:defRPr sz="2600" b="1">
                <a:solidFill>
                  <a:schemeClr val="accent2"/>
                </a:solidFill>
              </a:defRPr>
            </a:lvl1pPr>
          </a:lstStyle>
          <a:p>
            <a:r>
              <a:rPr lang="fi-FI"/>
              <a:t>Muokkaa ots. perustyyl. napsautt.</a:t>
            </a:r>
            <a:endParaRPr/>
          </a:p>
        </p:txBody>
      </p:sp>
      <p:sp>
        <p:nvSpPr>
          <p:cNvPr id="63" name="Body Level One…"/>
          <p:cNvSpPr txBox="1">
            <a:spLocks noGrp="1"/>
          </p:cNvSpPr>
          <p:nvPr>
            <p:ph type="body" sz="half" idx="1"/>
          </p:nvPr>
        </p:nvSpPr>
        <p:spPr>
          <a:xfrm>
            <a:off x="2070774" y="1228675"/>
            <a:ext cx="6270001" cy="2901001"/>
          </a:xfrm>
          <a:prstGeom prst="rect">
            <a:avLst/>
          </a:prstGeom>
        </p:spPr>
        <p:txBody>
          <a:bodyPr>
            <a:normAutofit/>
          </a:bodyPr>
          <a:lstStyle>
            <a:lvl1pPr>
              <a:buClr>
                <a:schemeClr val="accent2"/>
              </a:buClr>
              <a:buFont typeface="Raleway-Regular"/>
              <a:defRPr>
                <a:solidFill>
                  <a:schemeClr val="accent2"/>
                </a:solidFill>
                <a:latin typeface="Raleway SemiBold"/>
                <a:ea typeface="Raleway SemiBold"/>
                <a:cs typeface="Raleway SemiBold"/>
                <a:sym typeface="Raleway SemiBold"/>
              </a:defRPr>
            </a:lvl1pPr>
            <a:lvl2pPr>
              <a:buClr>
                <a:schemeClr val="accent2"/>
              </a:buClr>
              <a:buFont typeface="Raleway-Regular"/>
              <a:defRPr>
                <a:solidFill>
                  <a:schemeClr val="accent2"/>
                </a:solidFill>
                <a:latin typeface="Raleway SemiBold"/>
                <a:ea typeface="Raleway SemiBold"/>
                <a:cs typeface="Raleway SemiBold"/>
                <a:sym typeface="Raleway SemiBold"/>
              </a:defRPr>
            </a:lvl2pPr>
            <a:lvl3pPr>
              <a:buClr>
                <a:schemeClr val="accent2"/>
              </a:buClr>
              <a:buFont typeface="Raleway-Regular"/>
              <a:defRPr>
                <a:solidFill>
                  <a:schemeClr val="accent2"/>
                </a:solidFill>
                <a:latin typeface="Raleway SemiBold"/>
                <a:ea typeface="Raleway SemiBold"/>
                <a:cs typeface="Raleway SemiBold"/>
                <a:sym typeface="Raleway SemiBold"/>
              </a:defRPr>
            </a:lvl3pPr>
            <a:lvl4pPr>
              <a:buClr>
                <a:schemeClr val="accent2"/>
              </a:buClr>
              <a:buFont typeface="Raleway-Regular"/>
              <a:defRPr>
                <a:solidFill>
                  <a:schemeClr val="accent2"/>
                </a:solidFill>
                <a:latin typeface="Raleway SemiBold"/>
                <a:ea typeface="Raleway SemiBold"/>
                <a:cs typeface="Raleway SemiBold"/>
                <a:sym typeface="Raleway SemiBold"/>
              </a:defRPr>
            </a:lvl4pPr>
            <a:lvl5pPr>
              <a:buClr>
                <a:schemeClr val="accent2"/>
              </a:buClr>
              <a:buFont typeface="Raleway-Regular"/>
              <a:defRPr>
                <a:solidFill>
                  <a:schemeClr val="accent2"/>
                </a:solidFill>
                <a:latin typeface="Raleway SemiBold"/>
                <a:ea typeface="Raleway SemiBold"/>
                <a:cs typeface="Raleway SemiBold"/>
                <a:sym typeface="Raleway SemiBold"/>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pic>
        <p:nvPicPr>
          <p:cNvPr id="64" name="Google Shape;41;p7" descr="Google Shape;41;p7"/>
          <p:cNvPicPr>
            <a:picLocks noChangeAspect="1"/>
          </p:cNvPicPr>
          <p:nvPr/>
        </p:nvPicPr>
        <p:blipFill>
          <a:blip r:embed="rId2"/>
          <a:stretch>
            <a:fillRect/>
          </a:stretch>
        </p:blipFill>
        <p:spPr>
          <a:xfrm flipH="1">
            <a:off x="244999" y="1910975"/>
            <a:ext cx="1610451" cy="2777225"/>
          </a:xfrm>
          <a:prstGeom prst="rect">
            <a:avLst/>
          </a:prstGeom>
          <a:ln w="12700">
            <a:miter lim="400000"/>
          </a:ln>
        </p:spPr>
      </p:pic>
      <p:sp>
        <p:nvSpPr>
          <p:cNvPr id="65" name="Google Shape;42;p7"/>
          <p:cNvSpPr txBox="1"/>
          <p:nvPr/>
        </p:nvSpPr>
        <p:spPr>
          <a:xfrm>
            <a:off x="240600" y="4738225"/>
            <a:ext cx="1343400" cy="30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b="1">
                <a:solidFill>
                  <a:schemeClr val="accent2"/>
                </a:solidFill>
                <a:latin typeface="Raleway"/>
                <a:ea typeface="Raleway"/>
                <a:cs typeface="Raleway"/>
                <a:sym typeface="Raleway"/>
              </a:defRPr>
            </a:lvl1pPr>
          </a:lstStyle>
          <a:p>
            <a:r>
              <a:t>Tuki tulevaisuuteen!</a:t>
            </a:r>
          </a:p>
        </p:txBody>
      </p:sp>
      <p:sp>
        <p:nvSpPr>
          <p:cNvPr id="66" name="Google Shape;28;p5"/>
          <p:cNvSpPr txBox="1"/>
          <p:nvPr/>
        </p:nvSpPr>
        <p:spPr>
          <a:xfrm>
            <a:off x="5926310" y="4764399"/>
            <a:ext cx="276751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b="1">
                <a:solidFill>
                  <a:schemeClr val="accent2"/>
                </a:solidFill>
                <a:latin typeface="Raleway"/>
                <a:ea typeface="Raleway"/>
                <a:cs typeface="Raleway"/>
                <a:sym typeface="Raleway"/>
              </a:defRPr>
            </a:lvl1pPr>
          </a:lstStyle>
          <a:p>
            <a:r>
              <a:t>KOULUTUS ELÄMÄÄN SÄÄTIÖ - LIFE EDUCATION FINLAND</a:t>
            </a:r>
          </a:p>
        </p:txBody>
      </p:sp>
      <p:sp>
        <p:nvSpPr>
          <p:cNvPr id="67" name="Slide Number"/>
          <p:cNvSpPr txBox="1">
            <a:spLocks noGrp="1"/>
          </p:cNvSpPr>
          <p:nvPr>
            <p:ph type="sldNum" sz="quarter" idx="2"/>
          </p:nvPr>
        </p:nvSpPr>
        <p:spPr>
          <a:xfrm>
            <a:off x="8702683" y="4716533"/>
            <a:ext cx="336267" cy="322551"/>
          </a:xfrm>
          <a:prstGeom prst="rect">
            <a:avLst/>
          </a:prstGeom>
        </p:spPr>
        <p:txBody>
          <a:bodyPr/>
          <a:lstStyle>
            <a:lvl1pPr>
              <a:defRPr b="1">
                <a:solidFill>
                  <a:schemeClr val="accent2"/>
                </a:solidFill>
                <a:latin typeface="Raleway"/>
                <a:ea typeface="Raleway"/>
                <a:cs typeface="Raleway"/>
                <a:sym typeface="Raleway"/>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palstaa">
    <p:bg>
      <p:bgPr>
        <a:solidFill>
          <a:srgbClr val="FFFFFF"/>
        </a:solidFill>
        <a:effectLst/>
      </p:bgPr>
    </p:bg>
    <p:spTree>
      <p:nvGrpSpPr>
        <p:cNvPr id="1" name=""/>
        <p:cNvGrpSpPr/>
        <p:nvPr/>
      </p:nvGrpSpPr>
      <p:grpSpPr>
        <a:xfrm>
          <a:off x="0" y="0"/>
          <a:ext cx="0" cy="0"/>
          <a:chOff x="0" y="0"/>
          <a:chExt cx="0" cy="0"/>
        </a:xfrm>
      </p:grpSpPr>
      <p:sp>
        <p:nvSpPr>
          <p:cNvPr id="86" name="Title Text"/>
          <p:cNvSpPr txBox="1">
            <a:spLocks noGrp="1"/>
          </p:cNvSpPr>
          <p:nvPr>
            <p:ph type="title"/>
          </p:nvPr>
        </p:nvSpPr>
        <p:spPr>
          <a:xfrm>
            <a:off x="311699" y="445025"/>
            <a:ext cx="8520602" cy="572701"/>
          </a:xfrm>
          <a:prstGeom prst="rect">
            <a:avLst/>
          </a:prstGeom>
        </p:spPr>
        <p:txBody>
          <a:bodyPr>
            <a:normAutofit/>
          </a:bodyPr>
          <a:lstStyle>
            <a:lvl1pPr>
              <a:defRPr>
                <a:solidFill>
                  <a:schemeClr val="accent2"/>
                </a:solidFill>
                <a:latin typeface="Raleway Medium"/>
                <a:ea typeface="Raleway Medium"/>
                <a:cs typeface="Raleway Medium"/>
                <a:sym typeface="Raleway Medium"/>
              </a:defRPr>
            </a:lvl1pPr>
          </a:lstStyle>
          <a:p>
            <a:r>
              <a:rPr lang="fi-FI"/>
              <a:t>Muokkaa ots. perustyyl. napsautt.</a:t>
            </a:r>
            <a:endParaRPr/>
          </a:p>
        </p:txBody>
      </p:sp>
      <p:sp>
        <p:nvSpPr>
          <p:cNvPr id="87" name="Body Level One…"/>
          <p:cNvSpPr txBox="1">
            <a:spLocks noGrp="1"/>
          </p:cNvSpPr>
          <p:nvPr>
            <p:ph type="body" sz="half" idx="1"/>
          </p:nvPr>
        </p:nvSpPr>
        <p:spPr>
          <a:xfrm>
            <a:off x="311699" y="1152475"/>
            <a:ext cx="3999902" cy="3416400"/>
          </a:xfrm>
          <a:prstGeom prst="rect">
            <a:avLst/>
          </a:prstGeom>
        </p:spPr>
        <p:txBody>
          <a:bodyPr>
            <a:normAutofit/>
          </a:bodyPr>
          <a:lstStyle>
            <a:lvl1pPr indent="-317500">
              <a:buClr>
                <a:schemeClr val="accent2"/>
              </a:buClr>
              <a:buSzPts val="1400"/>
              <a:defRPr sz="1400">
                <a:solidFill>
                  <a:schemeClr val="accent2"/>
                </a:solidFill>
              </a:defRPr>
            </a:lvl1pPr>
            <a:lvl2pPr marL="965200" indent="-355600">
              <a:buClr>
                <a:schemeClr val="accent2"/>
              </a:buClr>
              <a:buSzPts val="1400"/>
              <a:defRPr sz="1400">
                <a:solidFill>
                  <a:schemeClr val="accent2"/>
                </a:solidFill>
              </a:defRPr>
            </a:lvl2pPr>
            <a:lvl3pPr marL="1422400" indent="-355600">
              <a:buClr>
                <a:schemeClr val="accent2"/>
              </a:buClr>
              <a:buSzPts val="1400"/>
              <a:defRPr sz="1400">
                <a:solidFill>
                  <a:schemeClr val="accent2"/>
                </a:solidFill>
              </a:defRPr>
            </a:lvl3pPr>
            <a:lvl4pPr marL="1879600" indent="-355600">
              <a:buClr>
                <a:schemeClr val="accent2"/>
              </a:buClr>
              <a:buSzPts val="1400"/>
              <a:defRPr sz="1400">
                <a:solidFill>
                  <a:schemeClr val="accent2"/>
                </a:solidFill>
              </a:defRPr>
            </a:lvl4pPr>
            <a:lvl5pPr marL="2336800" indent="-355600">
              <a:buClr>
                <a:schemeClr val="accent2"/>
              </a:buClr>
              <a:buSzPts val="1400"/>
              <a:defRPr sz="1400">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88" name="Google Shape;53;p9"/>
          <p:cNvSpPr txBox="1">
            <a:spLocks noGrp="1"/>
          </p:cNvSpPr>
          <p:nvPr>
            <p:ph type="body" sz="half" idx="13"/>
          </p:nvPr>
        </p:nvSpPr>
        <p:spPr>
          <a:xfrm>
            <a:off x="4832399" y="1152475"/>
            <a:ext cx="3999902" cy="3416400"/>
          </a:xfrm>
          <a:prstGeom prst="rect">
            <a:avLst/>
          </a:prstGeom>
        </p:spPr>
        <p:txBody>
          <a:bodyPr>
            <a:normAutofit/>
          </a:bodyPr>
          <a:lstStyle/>
          <a:p>
            <a:pPr lvl="0" indent="-317500">
              <a:buClr>
                <a:schemeClr val="accent2"/>
              </a:buClr>
              <a:buSzPts val="1400"/>
              <a:defRPr sz="1400">
                <a:solidFill>
                  <a:schemeClr val="accent2"/>
                </a:solidFill>
              </a:defRPr>
            </a:pPr>
            <a:r>
              <a:rPr lang="fi-FI"/>
              <a:t>Muokkaa tekstin perustyylejä napsauttamalla</a:t>
            </a:r>
          </a:p>
        </p:txBody>
      </p:sp>
      <p:sp>
        <p:nvSpPr>
          <p:cNvPr id="89" name="Google Shape;56;p9"/>
          <p:cNvSpPr txBox="1"/>
          <p:nvPr/>
        </p:nvSpPr>
        <p:spPr>
          <a:xfrm>
            <a:off x="240600" y="4738225"/>
            <a:ext cx="1343400" cy="30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900" b="1">
                <a:solidFill>
                  <a:schemeClr val="accent2"/>
                </a:solidFill>
                <a:latin typeface="Raleway"/>
                <a:ea typeface="Raleway"/>
                <a:cs typeface="Raleway"/>
                <a:sym typeface="Raleway"/>
              </a:defRPr>
            </a:lvl1pPr>
          </a:lstStyle>
          <a:p>
            <a:r>
              <a:t>Tuki tulevaisuuteen!</a:t>
            </a:r>
          </a:p>
        </p:txBody>
      </p:sp>
      <p:sp>
        <p:nvSpPr>
          <p:cNvPr id="90" name="Google Shape;28;p5"/>
          <p:cNvSpPr txBox="1"/>
          <p:nvPr/>
        </p:nvSpPr>
        <p:spPr>
          <a:xfrm>
            <a:off x="5926310" y="4764399"/>
            <a:ext cx="276751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b="1">
                <a:solidFill>
                  <a:schemeClr val="accent2"/>
                </a:solidFill>
                <a:latin typeface="Raleway"/>
                <a:ea typeface="Raleway"/>
                <a:cs typeface="Raleway"/>
                <a:sym typeface="Raleway"/>
              </a:defRPr>
            </a:lvl1pPr>
          </a:lstStyle>
          <a:p>
            <a:r>
              <a:t>KOULUTUS ELÄMÄÄN SÄÄTIÖ - LIFE EDUCATION FINLAND</a:t>
            </a:r>
          </a:p>
        </p:txBody>
      </p:sp>
      <p:sp>
        <p:nvSpPr>
          <p:cNvPr id="91" name="Slide Number"/>
          <p:cNvSpPr txBox="1">
            <a:spLocks noGrp="1"/>
          </p:cNvSpPr>
          <p:nvPr>
            <p:ph type="sldNum" sz="quarter" idx="2"/>
          </p:nvPr>
        </p:nvSpPr>
        <p:spPr>
          <a:xfrm>
            <a:off x="8702683" y="4716533"/>
            <a:ext cx="336267" cy="322551"/>
          </a:xfrm>
          <a:prstGeom prst="rect">
            <a:avLst/>
          </a:prstGeom>
        </p:spPr>
        <p:txBody>
          <a:bodyPr/>
          <a:lstStyle>
            <a:lvl1pPr>
              <a:defRPr b="1">
                <a:solidFill>
                  <a:schemeClr val="accent2"/>
                </a:solidFill>
                <a:latin typeface="Raleway"/>
                <a:ea typeface="Raleway"/>
                <a:cs typeface="Raleway"/>
                <a:sym typeface="Raleway"/>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tsikko ja tekstiosio">
    <p:spTree>
      <p:nvGrpSpPr>
        <p:cNvPr id="1" name=""/>
        <p:cNvGrpSpPr/>
        <p:nvPr/>
      </p:nvGrpSpPr>
      <p:grpSpPr>
        <a:xfrm>
          <a:off x="0" y="0"/>
          <a:ext cx="0" cy="0"/>
          <a:chOff x="0" y="0"/>
          <a:chExt cx="0" cy="0"/>
        </a:xfrm>
      </p:grpSpPr>
      <p:sp>
        <p:nvSpPr>
          <p:cNvPr id="98" name="Google Shape;58;p10"/>
          <p:cNvSpPr/>
          <p:nvPr/>
        </p:nvSpPr>
        <p:spPr>
          <a:xfrm>
            <a:off x="4572000" y="0"/>
            <a:ext cx="4572000" cy="5143500"/>
          </a:xfrm>
          <a:prstGeom prst="rect">
            <a:avLst/>
          </a:prstGeom>
          <a:solidFill>
            <a:srgbClr val="FFFFFF"/>
          </a:solidFill>
          <a:ln w="12700">
            <a:miter lim="400000"/>
          </a:ln>
        </p:spPr>
        <p:txBody>
          <a:bodyPr lIns="0" tIns="0" rIns="0" bIns="0" anchor="ctr"/>
          <a:lstStyle/>
          <a:p>
            <a:pPr>
              <a:defRPr>
                <a:solidFill>
                  <a:srgbClr val="000000"/>
                </a:solidFill>
              </a:defRPr>
            </a:pPr>
            <a:endParaRPr/>
          </a:p>
        </p:txBody>
      </p:sp>
      <p:sp>
        <p:nvSpPr>
          <p:cNvPr id="99" name="Title Text"/>
          <p:cNvSpPr txBox="1">
            <a:spLocks noGrp="1"/>
          </p:cNvSpPr>
          <p:nvPr>
            <p:ph type="title"/>
          </p:nvPr>
        </p:nvSpPr>
        <p:spPr>
          <a:xfrm>
            <a:off x="265500" y="1309999"/>
            <a:ext cx="4045200" cy="1710302"/>
          </a:xfrm>
          <a:prstGeom prst="rect">
            <a:avLst/>
          </a:prstGeom>
        </p:spPr>
        <p:txBody>
          <a:bodyPr anchor="b">
            <a:normAutofit/>
          </a:bodyPr>
          <a:lstStyle>
            <a:lvl1pPr algn="ctr">
              <a:defRPr sz="4200">
                <a:latin typeface="Raleway Medium"/>
                <a:ea typeface="Raleway Medium"/>
                <a:cs typeface="Raleway Medium"/>
                <a:sym typeface="Raleway Medium"/>
              </a:defRPr>
            </a:lvl1pPr>
          </a:lstStyle>
          <a:p>
            <a:r>
              <a:rPr lang="fi-FI"/>
              <a:t>Muokkaa ots. perustyyl. napsautt.</a:t>
            </a:r>
            <a:endParaRPr/>
          </a:p>
        </p:txBody>
      </p:sp>
      <p:sp>
        <p:nvSpPr>
          <p:cNvPr id="100" name="Body Level One…"/>
          <p:cNvSpPr txBox="1">
            <a:spLocks noGrp="1"/>
          </p:cNvSpPr>
          <p:nvPr>
            <p:ph type="body" sz="quarter" idx="1"/>
          </p:nvPr>
        </p:nvSpPr>
        <p:spPr>
          <a:xfrm>
            <a:off x="265500" y="3226200"/>
            <a:ext cx="4045200" cy="1345501"/>
          </a:xfrm>
          <a:prstGeom prst="rect">
            <a:avLst/>
          </a:prstGeom>
        </p:spPr>
        <p:txBody>
          <a:bodyPr>
            <a:normAutofit/>
          </a:bodyPr>
          <a:lstStyle>
            <a:lvl1pPr marL="342900" indent="-228600" algn="ctr">
              <a:lnSpc>
                <a:spcPct val="100000"/>
              </a:lnSpc>
              <a:buClrTx/>
              <a:buSzTx/>
              <a:buFontTx/>
              <a:buNone/>
              <a:defRPr sz="2100">
                <a:solidFill>
                  <a:srgbClr val="FFFFFF"/>
                </a:solidFill>
              </a:defRPr>
            </a:lvl1pPr>
            <a:lvl2pPr marL="342900" indent="254000" algn="ctr">
              <a:lnSpc>
                <a:spcPct val="100000"/>
              </a:lnSpc>
              <a:buClrTx/>
              <a:buSzTx/>
              <a:buFontTx/>
              <a:buNone/>
              <a:defRPr sz="2100">
                <a:solidFill>
                  <a:srgbClr val="FFFFFF"/>
                </a:solidFill>
              </a:defRPr>
            </a:lvl2pPr>
            <a:lvl3pPr marL="342900" indent="711200" algn="ctr">
              <a:lnSpc>
                <a:spcPct val="100000"/>
              </a:lnSpc>
              <a:buClrTx/>
              <a:buSzTx/>
              <a:buFontTx/>
              <a:buNone/>
              <a:defRPr sz="2100">
                <a:solidFill>
                  <a:srgbClr val="FFFFFF"/>
                </a:solidFill>
              </a:defRPr>
            </a:lvl3pPr>
            <a:lvl4pPr marL="342900" indent="1168400" algn="ctr">
              <a:lnSpc>
                <a:spcPct val="100000"/>
              </a:lnSpc>
              <a:buClrTx/>
              <a:buSzTx/>
              <a:buFontTx/>
              <a:buNone/>
              <a:defRPr sz="2100">
                <a:solidFill>
                  <a:srgbClr val="FFFFFF"/>
                </a:solidFill>
              </a:defRPr>
            </a:lvl4pPr>
            <a:lvl5pPr marL="342900" indent="1625600" algn="ctr">
              <a:lnSpc>
                <a:spcPct val="100000"/>
              </a:lnSpc>
              <a:buClrTx/>
              <a:buSzTx/>
              <a:buFontTx/>
              <a:buNone/>
              <a:defRPr sz="2100">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01" name="Google Shape;61;p10"/>
          <p:cNvSpPr txBox="1">
            <a:spLocks noGrp="1"/>
          </p:cNvSpPr>
          <p:nvPr>
            <p:ph type="body" sz="half" idx="13"/>
          </p:nvPr>
        </p:nvSpPr>
        <p:spPr>
          <a:xfrm>
            <a:off x="4939500" y="724199"/>
            <a:ext cx="3837000" cy="3695101"/>
          </a:xfrm>
          <a:prstGeom prst="rect">
            <a:avLst/>
          </a:prstGeom>
        </p:spPr>
        <p:txBody>
          <a:bodyPr anchor="ctr">
            <a:normAutofit/>
          </a:bodyPr>
          <a:lstStyle/>
          <a:p>
            <a:pPr lvl="0">
              <a:buClr>
                <a:schemeClr val="accent2"/>
              </a:buClr>
              <a:defRPr>
                <a:solidFill>
                  <a:schemeClr val="accent2"/>
                </a:solidFill>
              </a:defRPr>
            </a:pPr>
            <a:r>
              <a:rPr lang="fi-FI"/>
              <a:t>Muokkaa tekstin perustyylejä napsauttamalla</a:t>
            </a:r>
          </a:p>
        </p:txBody>
      </p:sp>
      <p:sp>
        <p:nvSpPr>
          <p:cNvPr id="102" name="Slide Number"/>
          <p:cNvSpPr txBox="1">
            <a:spLocks noGrp="1"/>
          </p:cNvSpPr>
          <p:nvPr>
            <p:ph type="sldNum" sz="quarter" idx="2"/>
          </p:nvPr>
        </p:nvSpPr>
        <p:spPr>
          <a:prstGeom prst="rect">
            <a:avLst/>
          </a:prstGeom>
        </p:spPr>
        <p:txBody>
          <a:bodyPr/>
          <a:lstStyle>
            <a:lvl1pPr>
              <a:defRPr>
                <a:solidFill>
                  <a:srgbClr val="37474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Otsikko ja tekstiosio - pilve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Google Shape;65;p11"/>
          <p:cNvSpPr/>
          <p:nvPr/>
        </p:nvSpPr>
        <p:spPr>
          <a:xfrm>
            <a:off x="-1" y="-1"/>
            <a:ext cx="9245402" cy="5202902"/>
          </a:xfrm>
          <a:prstGeom prst="rect">
            <a:avLst/>
          </a:prstGeom>
          <a:solidFill>
            <a:schemeClr val="accent2">
              <a:alpha val="48000"/>
            </a:schemeClr>
          </a:solidFill>
          <a:ln w="12700">
            <a:miter lim="400000"/>
          </a:ln>
        </p:spPr>
        <p:txBody>
          <a:bodyPr lIns="0" tIns="0" rIns="0" bIns="0" anchor="ctr"/>
          <a:lstStyle/>
          <a:p>
            <a:pPr>
              <a:defRPr>
                <a:solidFill>
                  <a:srgbClr val="000000"/>
                </a:solidFill>
              </a:defRPr>
            </a:pPr>
            <a:endParaRPr/>
          </a:p>
        </p:txBody>
      </p:sp>
      <p:sp>
        <p:nvSpPr>
          <p:cNvPr id="110" name="Title Text"/>
          <p:cNvSpPr txBox="1">
            <a:spLocks noGrp="1"/>
          </p:cNvSpPr>
          <p:nvPr>
            <p:ph type="title"/>
          </p:nvPr>
        </p:nvSpPr>
        <p:spPr>
          <a:xfrm>
            <a:off x="265500" y="1462399"/>
            <a:ext cx="4045200" cy="1710302"/>
          </a:xfrm>
          <a:prstGeom prst="rect">
            <a:avLst/>
          </a:prstGeom>
        </p:spPr>
        <p:txBody>
          <a:bodyPr anchor="b">
            <a:normAutofit/>
          </a:bodyPr>
          <a:lstStyle>
            <a:lvl1pPr algn="ctr">
              <a:defRPr sz="4200">
                <a:latin typeface="Raleway Medium"/>
                <a:ea typeface="Raleway Medium"/>
                <a:cs typeface="Raleway Medium"/>
                <a:sym typeface="Raleway Medium"/>
              </a:defRPr>
            </a:lvl1pPr>
          </a:lstStyle>
          <a:p>
            <a:r>
              <a:rPr lang="fi-FI"/>
              <a:t>Muokkaa ots. perustyyl. napsautt.</a:t>
            </a:r>
            <a:endParaRPr/>
          </a:p>
        </p:txBody>
      </p:sp>
      <p:sp>
        <p:nvSpPr>
          <p:cNvPr id="111" name="Body Level One…"/>
          <p:cNvSpPr txBox="1">
            <a:spLocks noGrp="1"/>
          </p:cNvSpPr>
          <p:nvPr>
            <p:ph type="body" sz="quarter" idx="1"/>
          </p:nvPr>
        </p:nvSpPr>
        <p:spPr>
          <a:xfrm>
            <a:off x="265500" y="3302401"/>
            <a:ext cx="4045200" cy="1345501"/>
          </a:xfrm>
          <a:prstGeom prst="rect">
            <a:avLst/>
          </a:prstGeom>
        </p:spPr>
        <p:txBody>
          <a:bodyPr>
            <a:normAutofit/>
          </a:bodyPr>
          <a:lstStyle>
            <a:lvl1pPr marL="342900" indent="-228600" algn="ctr">
              <a:lnSpc>
                <a:spcPct val="100000"/>
              </a:lnSpc>
              <a:buClrTx/>
              <a:buSzTx/>
              <a:buFontTx/>
              <a:buNone/>
              <a:defRPr sz="2100">
                <a:solidFill>
                  <a:srgbClr val="FFFFFF"/>
                </a:solidFill>
              </a:defRPr>
            </a:lvl1pPr>
            <a:lvl2pPr marL="342900" indent="254000" algn="ctr">
              <a:lnSpc>
                <a:spcPct val="100000"/>
              </a:lnSpc>
              <a:buClrTx/>
              <a:buSzTx/>
              <a:buFontTx/>
              <a:buNone/>
              <a:defRPr sz="2100">
                <a:solidFill>
                  <a:srgbClr val="FFFFFF"/>
                </a:solidFill>
              </a:defRPr>
            </a:lvl2pPr>
            <a:lvl3pPr marL="342900" indent="711200" algn="ctr">
              <a:lnSpc>
                <a:spcPct val="100000"/>
              </a:lnSpc>
              <a:buClrTx/>
              <a:buSzTx/>
              <a:buFontTx/>
              <a:buNone/>
              <a:defRPr sz="2100">
                <a:solidFill>
                  <a:srgbClr val="FFFFFF"/>
                </a:solidFill>
              </a:defRPr>
            </a:lvl3pPr>
            <a:lvl4pPr marL="342900" indent="1168400" algn="ctr">
              <a:lnSpc>
                <a:spcPct val="100000"/>
              </a:lnSpc>
              <a:buClrTx/>
              <a:buSzTx/>
              <a:buFontTx/>
              <a:buNone/>
              <a:defRPr sz="2100">
                <a:solidFill>
                  <a:srgbClr val="FFFFFF"/>
                </a:solidFill>
              </a:defRPr>
            </a:lvl4pPr>
            <a:lvl5pPr marL="342900" indent="1625600" algn="ctr">
              <a:lnSpc>
                <a:spcPct val="100000"/>
              </a:lnSpc>
              <a:buClrTx/>
              <a:buSzTx/>
              <a:buFontTx/>
              <a:buNone/>
              <a:defRPr sz="2100">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2" name="Google Shape;68;p11"/>
          <p:cNvSpPr/>
          <p:nvPr/>
        </p:nvSpPr>
        <p:spPr>
          <a:xfrm>
            <a:off x="4572000" y="0"/>
            <a:ext cx="4572000" cy="5143500"/>
          </a:xfrm>
          <a:prstGeom prst="rect">
            <a:avLst/>
          </a:prstGeom>
          <a:solidFill>
            <a:srgbClr val="FFFFFF"/>
          </a:solidFill>
          <a:ln w="12700">
            <a:miter lim="400000"/>
          </a:ln>
        </p:spPr>
        <p:txBody>
          <a:bodyPr lIns="0" tIns="0" rIns="0" bIns="0" anchor="ctr"/>
          <a:lstStyle/>
          <a:p>
            <a:pPr>
              <a:defRPr>
                <a:solidFill>
                  <a:srgbClr val="000000"/>
                </a:solidFill>
              </a:defRPr>
            </a:pPr>
            <a:endParaRPr/>
          </a:p>
        </p:txBody>
      </p:sp>
      <p:sp>
        <p:nvSpPr>
          <p:cNvPr id="113" name="Google Shape;69;p11"/>
          <p:cNvSpPr txBox="1">
            <a:spLocks noGrp="1"/>
          </p:cNvSpPr>
          <p:nvPr>
            <p:ph type="body" sz="half" idx="13"/>
          </p:nvPr>
        </p:nvSpPr>
        <p:spPr>
          <a:xfrm>
            <a:off x="4939500" y="724199"/>
            <a:ext cx="3837000" cy="3695101"/>
          </a:xfrm>
          <a:prstGeom prst="rect">
            <a:avLst/>
          </a:prstGeom>
        </p:spPr>
        <p:txBody>
          <a:bodyPr anchor="ctr">
            <a:normAutofit/>
          </a:bodyPr>
          <a:lstStyle/>
          <a:p>
            <a:pPr lvl="0">
              <a:buClr>
                <a:schemeClr val="accent2"/>
              </a:buClr>
              <a:defRPr>
                <a:solidFill>
                  <a:schemeClr val="accent2"/>
                </a:solidFill>
              </a:defRPr>
            </a:pPr>
            <a:r>
              <a:rPr lang="fi-FI"/>
              <a:t>Muokkaa tekstin perustyylejä napsauttamalla</a:t>
            </a:r>
          </a:p>
        </p:txBody>
      </p:sp>
      <p:sp>
        <p:nvSpPr>
          <p:cNvPr id="114" name="Slide Number"/>
          <p:cNvSpPr txBox="1">
            <a:spLocks noGrp="1"/>
          </p:cNvSpPr>
          <p:nvPr>
            <p:ph type="sldNum" sz="quarter" idx="2"/>
          </p:nvPr>
        </p:nvSpPr>
        <p:spPr>
          <a:prstGeom prst="rect">
            <a:avLst/>
          </a:prstGeom>
        </p:spPr>
        <p:txBody>
          <a:bodyPr/>
          <a:lstStyle>
            <a:lvl1pPr>
              <a:defRPr>
                <a:solidFill>
                  <a:srgbClr val="37474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ogo">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Logo päätössivu - pilve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7" name="Google Shape;89;p16"/>
          <p:cNvSpPr/>
          <p:nvPr/>
        </p:nvSpPr>
        <p:spPr>
          <a:xfrm>
            <a:off x="-27301" y="-23351"/>
            <a:ext cx="9245402" cy="5202902"/>
          </a:xfrm>
          <a:prstGeom prst="rect">
            <a:avLst/>
          </a:prstGeom>
          <a:solidFill>
            <a:schemeClr val="accent2">
              <a:alpha val="79000"/>
            </a:schemeClr>
          </a:solidFill>
          <a:ln w="12700">
            <a:miter lim="400000"/>
          </a:ln>
        </p:spPr>
        <p:txBody>
          <a:bodyPr lIns="0" tIns="0" rIns="0" bIns="0" anchor="ctr"/>
          <a:lstStyle/>
          <a:p>
            <a:pPr>
              <a:defRPr>
                <a:solidFill>
                  <a:srgbClr val="000000"/>
                </a:solidFill>
              </a:defRPr>
            </a:pPr>
            <a:endParaRPr/>
          </a:p>
        </p:txBody>
      </p:sp>
      <p:pic>
        <p:nvPicPr>
          <p:cNvPr id="158" name="Google Shape;91;p16" descr="Google Shape;91;p16"/>
          <p:cNvPicPr>
            <a:picLocks noChangeAspect="1"/>
          </p:cNvPicPr>
          <p:nvPr/>
        </p:nvPicPr>
        <p:blipFill>
          <a:blip r:embed="rId3"/>
          <a:stretch>
            <a:fillRect/>
          </a:stretch>
        </p:blipFill>
        <p:spPr>
          <a:xfrm>
            <a:off x="1316696" y="1658274"/>
            <a:ext cx="6510607" cy="1389202"/>
          </a:xfrm>
          <a:prstGeom prst="rect">
            <a:avLst/>
          </a:prstGeom>
          <a:ln w="12700">
            <a:miter lim="400000"/>
          </a:ln>
        </p:spPr>
      </p:pic>
      <p:sp>
        <p:nvSpPr>
          <p:cNvPr id="159" name="Google Shape;92;p16"/>
          <p:cNvSpPr txBox="1"/>
          <p:nvPr/>
        </p:nvSpPr>
        <p:spPr>
          <a:xfrm>
            <a:off x="3592097" y="4376199"/>
            <a:ext cx="1826400" cy="386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a:latin typeface="Raleway Medium"/>
                <a:ea typeface="Raleway Medium"/>
                <a:cs typeface="Raleway Medium"/>
                <a:sym typeface="Raleway Medium"/>
              </a:defRPr>
            </a:lvl1pPr>
          </a:lstStyle>
          <a:p>
            <a:r>
              <a:t>koulutuselamaan.fi</a:t>
            </a: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Google Shape;23;p4" descr="Google Shape;23;p4"/>
          <p:cNvPicPr>
            <a:picLocks noChangeAspect="1"/>
          </p:cNvPicPr>
          <p:nvPr/>
        </p:nvPicPr>
        <p:blipFill>
          <a:blip r:embed="rId15"/>
          <a:stretch>
            <a:fillRect/>
          </a:stretch>
        </p:blipFill>
        <p:spPr>
          <a:xfrm>
            <a:off x="1316696" y="1658274"/>
            <a:ext cx="6510607" cy="1389202"/>
          </a:xfrm>
          <a:prstGeom prst="rect">
            <a:avLst/>
          </a:prstGeom>
          <a:ln w="12700">
            <a:miter lim="400000"/>
          </a:ln>
        </p:spPr>
      </p:pic>
      <p:sp>
        <p:nvSpPr>
          <p:cNvPr id="3" name="Google Shape;17;p3"/>
          <p:cNvSpPr txBox="1"/>
          <p:nvPr/>
        </p:nvSpPr>
        <p:spPr>
          <a:xfrm>
            <a:off x="5998690" y="4764399"/>
            <a:ext cx="2695135" cy="297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700">
                <a:latin typeface="Raleway SemiBold"/>
                <a:ea typeface="Raleway SemiBold"/>
                <a:cs typeface="Raleway SemiBold"/>
                <a:sym typeface="Raleway SemiBold"/>
              </a:defRPr>
            </a:lvl1pPr>
          </a:lstStyle>
          <a:p>
            <a:r>
              <a:t>KOULUTUS ELÄMÄÄN SÄÄTIÖ - LIFE EDUCATION FINLAND</a:t>
            </a:r>
          </a:p>
        </p:txBody>
      </p:sp>
      <p:sp>
        <p:nvSpPr>
          <p:cNvPr id="4"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lstStyle/>
          <a:p>
            <a:r>
              <a:t>Title Text</a:t>
            </a:r>
          </a:p>
        </p:txBody>
      </p:sp>
      <p:sp>
        <p:nvSpPr>
          <p:cNvPr id="5"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702137" y="4710183"/>
            <a:ext cx="336813" cy="335251"/>
          </a:xfrm>
          <a:prstGeom prst="rect">
            <a:avLst/>
          </a:prstGeom>
          <a:ln w="12700">
            <a:miter lim="400000"/>
          </a:ln>
        </p:spPr>
        <p:txBody>
          <a:bodyPr wrap="none" lIns="91424" tIns="91424" rIns="91424" bIns="91424" anchor="ctr">
            <a:spAutoFit/>
          </a:bodyPr>
          <a:lstStyle>
            <a:lvl1pPr algn="r">
              <a:defRPr sz="1000">
                <a:solidFill>
                  <a:schemeClr val="accent3"/>
                </a:solidFill>
                <a:latin typeface="Average"/>
                <a:ea typeface="Average"/>
                <a:cs typeface="Average"/>
                <a:sym typeface="Averag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 id="2147483658" r:id="rId7"/>
    <p:sldLayoutId id="2147483660" r:id="rId8"/>
    <p:sldLayoutId id="2147483663" r:id="rId9"/>
    <p:sldLayoutId id="2147483664" r:id="rId10"/>
    <p:sldLayoutId id="2147483666" r:id="rId11"/>
    <p:sldLayoutId id="2147483669" r:id="rId12"/>
    <p:sldLayoutId id="2147483670" r:id="rId13"/>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1pPr>
      <a:lvl2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2pPr>
      <a:lvl3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3pPr>
      <a:lvl4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4pPr>
      <a:lvl5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5pPr>
      <a:lvl6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6pPr>
      <a:lvl7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7pPr>
      <a:lvl8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8pPr>
      <a:lvl9pPr marL="0" marR="0" indent="0" algn="l" defTabSz="914400" rtl="0" eaLnBrk="1" latinLnBrk="0" hangingPunct="1">
        <a:lnSpc>
          <a:spcPct val="100000"/>
        </a:lnSpc>
        <a:spcBef>
          <a:spcPts val="0"/>
        </a:spcBef>
        <a:spcAft>
          <a:spcPts val="0"/>
        </a:spcAft>
        <a:buClrTx/>
        <a:buSzTx/>
        <a:buFontTx/>
        <a:buNone/>
        <a:tabLst/>
        <a:defRPr sz="2800" b="0" i="0" u="none" strike="noStrike" cap="none" spc="0" baseline="0">
          <a:solidFill>
            <a:srgbClr val="FFFFFF"/>
          </a:solidFill>
          <a:uFillTx/>
          <a:latin typeface="Raleway"/>
          <a:ea typeface="Raleway"/>
          <a:cs typeface="Raleway"/>
          <a:sym typeface="Raleway"/>
        </a:defRPr>
      </a:lvl9pPr>
    </p:titleStyle>
    <p:bodyStyle>
      <a:lvl1pPr marL="457200" marR="0" indent="-342900"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1pPr>
      <a:lvl2pPr marL="10051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2pPr>
      <a:lvl3pPr marL="14623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3pPr>
      <a:lvl4pPr marL="19195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4pPr>
      <a:lvl5pPr marL="23767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5pPr>
      <a:lvl6pPr marL="28339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6pPr>
      <a:lvl7pPr marL="32911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7pPr>
      <a:lvl8pPr marL="37483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8pPr>
      <a:lvl9pPr marL="4205514" marR="0" indent="-408214" algn="l" defTabSz="914400" rtl="0" eaLnBrk="1" latinLnBrk="0" hangingPunct="1">
        <a:lnSpc>
          <a:spcPct val="115000"/>
        </a:lnSpc>
        <a:spcBef>
          <a:spcPts val="0"/>
        </a:spcBef>
        <a:spcAft>
          <a:spcPts val="0"/>
        </a:spcAft>
        <a:buClr>
          <a:schemeClr val="accent3"/>
        </a:buClr>
        <a:buSzPts val="1800"/>
        <a:buFont typeface="Raleway"/>
        <a:buChar char="■"/>
        <a:tabLst/>
        <a:defRPr sz="1800" b="0" i="0" u="none" strike="noStrike" cap="none" spc="0" baseline="0">
          <a:solidFill>
            <a:schemeClr val="accent3"/>
          </a:solidFill>
          <a:uFillTx/>
          <a:latin typeface="Raleway"/>
          <a:ea typeface="Raleway"/>
          <a:cs typeface="Raleway"/>
          <a:sym typeface="Raleway"/>
        </a:defRPr>
      </a:lvl9pPr>
    </p:bodyStyle>
    <p:otherStyle>
      <a:lvl1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1pPr>
      <a:lvl2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2pPr>
      <a:lvl3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3pPr>
      <a:lvl4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4pPr>
      <a:lvl5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5pPr>
      <a:lvl6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6pPr>
      <a:lvl7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7pPr>
      <a:lvl8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8pPr>
      <a:lvl9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verag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ABD5D-3551-384A-B8D2-17F4E386BA58}"/>
              </a:ext>
            </a:extLst>
          </p:cNvPr>
          <p:cNvSpPr>
            <a:spLocks noGrp="1"/>
          </p:cNvSpPr>
          <p:nvPr>
            <p:ph type="title"/>
          </p:nvPr>
        </p:nvSpPr>
        <p:spPr/>
        <p:txBody>
          <a:bodyPr/>
          <a:lstStyle/>
          <a:p>
            <a:r>
              <a:rPr lang="fi-FI" dirty="0"/>
              <a:t>Keskustellaan </a:t>
            </a:r>
            <a:br>
              <a:rPr lang="fi-FI" dirty="0"/>
            </a:br>
            <a:r>
              <a:rPr lang="fi-FI" dirty="0"/>
              <a:t>tunteista</a:t>
            </a:r>
          </a:p>
        </p:txBody>
      </p:sp>
    </p:spTree>
    <p:extLst>
      <p:ext uri="{BB962C8B-B14F-4D97-AF65-F5344CB8AC3E}">
        <p14:creationId xmlns:p14="http://schemas.microsoft.com/office/powerpoint/2010/main" val="30680699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15;p35"/>
          <p:cNvSpPr txBox="1">
            <a:spLocks noGrp="1"/>
          </p:cNvSpPr>
          <p:nvPr>
            <p:ph type="title"/>
          </p:nvPr>
        </p:nvSpPr>
        <p:spPr>
          <a:xfrm>
            <a:off x="2155399" y="445025"/>
            <a:ext cx="6067202" cy="572701"/>
          </a:xfrm>
          <a:prstGeom prst="rect">
            <a:avLst/>
          </a:prstGeom>
        </p:spPr>
        <p:txBody>
          <a:bodyPr>
            <a:normAutofit fontScale="90000"/>
          </a:bodyPr>
          <a:lstStyle/>
          <a:p>
            <a:r>
              <a:rPr lang="fi-FI" dirty="0"/>
              <a:t>Keskustellaan tunteista</a:t>
            </a:r>
            <a:endParaRPr dirty="0"/>
          </a:p>
        </p:txBody>
      </p:sp>
      <p:sp>
        <p:nvSpPr>
          <p:cNvPr id="293" name="Google Shape;216;p35"/>
          <p:cNvSpPr txBox="1">
            <a:spLocks noGrp="1"/>
          </p:cNvSpPr>
          <p:nvPr>
            <p:ph type="body" sz="half" idx="1"/>
          </p:nvPr>
        </p:nvSpPr>
        <p:spPr>
          <a:xfrm>
            <a:off x="2070774" y="1228674"/>
            <a:ext cx="6270002" cy="2901002"/>
          </a:xfrm>
          <a:prstGeom prst="rect">
            <a:avLst/>
          </a:prstGeom>
        </p:spPr>
        <p:txBody>
          <a:bodyPr/>
          <a:lstStyle/>
          <a:p>
            <a:r>
              <a:rPr lang="fi-FI" dirty="0"/>
              <a:t>Keskustelkaa yhdessä muutamasta tunteesta alla olevasta listasta. </a:t>
            </a:r>
          </a:p>
          <a:p>
            <a:pPr lvl="1"/>
            <a:r>
              <a:rPr lang="fi-FI" dirty="0"/>
              <a:t>Missä tunne tuntuu kehossasi? </a:t>
            </a:r>
          </a:p>
          <a:p>
            <a:pPr lvl="1"/>
            <a:r>
              <a:rPr lang="fi-FI" dirty="0"/>
              <a:t>Minkälaisessa tilanteessa olet kokenut tunnetta? </a:t>
            </a:r>
          </a:p>
          <a:p>
            <a:pPr lvl="1"/>
            <a:r>
              <a:rPr lang="fi-FI" dirty="0"/>
              <a:t>Jos et halua tuntea tätä tunnetta pitkään, mitä voit silloin tehdä. </a:t>
            </a:r>
          </a:p>
          <a:p>
            <a:pPr marL="0" indent="0">
              <a:spcBef>
                <a:spcPts val="1600"/>
              </a:spcBef>
              <a:buSzTx/>
              <a:buNone/>
            </a:pP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DFD2C-1D3C-6547-916C-69AC008CFC63}"/>
              </a:ext>
            </a:extLst>
          </p:cNvPr>
          <p:cNvSpPr>
            <a:spLocks noGrp="1"/>
          </p:cNvSpPr>
          <p:nvPr>
            <p:ph type="title"/>
          </p:nvPr>
        </p:nvSpPr>
        <p:spPr/>
        <p:txBody>
          <a:bodyPr/>
          <a:lstStyle/>
          <a:p>
            <a:r>
              <a:rPr lang="fi-FI" dirty="0"/>
              <a:t>Viha</a:t>
            </a:r>
          </a:p>
        </p:txBody>
      </p:sp>
      <p:sp>
        <p:nvSpPr>
          <p:cNvPr id="3" name="Tekstiruutu 2">
            <a:extLst>
              <a:ext uri="{FF2B5EF4-FFF2-40B4-BE49-F238E27FC236}">
                <a16:creationId xmlns:a16="http://schemas.microsoft.com/office/drawing/2014/main" id="{FC1EB74A-9CE4-AE44-9341-1F26EA561B46}"/>
              </a:ext>
            </a:extLst>
          </p:cNvPr>
          <p:cNvSpPr txBox="1"/>
          <p:nvPr/>
        </p:nvSpPr>
        <p:spPr>
          <a:xfrm>
            <a:off x="287866" y="203200"/>
            <a:ext cx="517313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1"/>
            <a:r>
              <a:rPr lang="fi-FI" dirty="0"/>
              <a:t>Missä tunne tuntuu kehossasi? </a:t>
            </a:r>
          </a:p>
          <a:p>
            <a:pPr lvl="1"/>
            <a:r>
              <a:rPr lang="fi-FI" dirty="0"/>
              <a:t>Minkälaisessa tilanteessa olet kokenut tunnetta? </a:t>
            </a:r>
          </a:p>
          <a:p>
            <a:pPr lvl="1"/>
            <a:r>
              <a:rPr lang="fi-FI" dirty="0"/>
              <a:t>Jos et halua tuntea tätä tunnetta pitkään, mitä voit silloin tehdä. </a:t>
            </a:r>
          </a:p>
          <a:p>
            <a:pPr marL="0" marR="0" indent="0" algn="l" defTabSz="914400" rtl="0" fontAlgn="auto" latinLnBrk="0" hangingPunct="0">
              <a:lnSpc>
                <a:spcPct val="100000"/>
              </a:lnSpc>
              <a:spcBef>
                <a:spcPts val="0"/>
              </a:spcBef>
              <a:spcAft>
                <a:spcPts val="0"/>
              </a:spcAft>
              <a:buClrTx/>
              <a:buSzTx/>
              <a:buFontTx/>
              <a:buNone/>
              <a:tabLst/>
            </a:pPr>
            <a:endParaRPr kumimoji="0" lang="fi-FI" sz="14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25260757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C1A34D-ED9E-0540-B093-B4833332CD51}"/>
              </a:ext>
            </a:extLst>
          </p:cNvPr>
          <p:cNvSpPr>
            <a:spLocks noGrp="1"/>
          </p:cNvSpPr>
          <p:nvPr>
            <p:ph type="title"/>
          </p:nvPr>
        </p:nvSpPr>
        <p:spPr/>
        <p:txBody>
          <a:bodyPr/>
          <a:lstStyle/>
          <a:p>
            <a:r>
              <a:rPr lang="fi-FI" dirty="0"/>
              <a:t>Suru</a:t>
            </a:r>
          </a:p>
        </p:txBody>
      </p:sp>
      <p:sp>
        <p:nvSpPr>
          <p:cNvPr id="3" name="Tekstiruutu 2">
            <a:extLst>
              <a:ext uri="{FF2B5EF4-FFF2-40B4-BE49-F238E27FC236}">
                <a16:creationId xmlns:a16="http://schemas.microsoft.com/office/drawing/2014/main" id="{6E14843C-B257-2D43-B9BC-2EA0F25EBBFC}"/>
              </a:ext>
            </a:extLst>
          </p:cNvPr>
          <p:cNvSpPr txBox="1"/>
          <p:nvPr/>
        </p:nvSpPr>
        <p:spPr>
          <a:xfrm>
            <a:off x="279400" y="287867"/>
            <a:ext cx="502073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1"/>
            <a:r>
              <a:rPr lang="fi-FI" dirty="0"/>
              <a:t>Missä tunne tuntuu kehossasi? </a:t>
            </a:r>
          </a:p>
          <a:p>
            <a:pPr lvl="1"/>
            <a:r>
              <a:rPr lang="fi-FI" dirty="0"/>
              <a:t>Minkälaisessa tilanteessa olet kokenut tunnetta? </a:t>
            </a:r>
          </a:p>
          <a:p>
            <a:pPr lvl="1"/>
            <a:r>
              <a:rPr lang="fi-FI" dirty="0"/>
              <a:t>Jos et halua tuntea tätä tunnetta pitkään, mitä voit silloin tehdä. </a:t>
            </a:r>
          </a:p>
          <a:p>
            <a:pPr marL="0" marR="0" indent="0" algn="l" defTabSz="914400" rtl="0" fontAlgn="auto" latinLnBrk="0" hangingPunct="0">
              <a:lnSpc>
                <a:spcPct val="100000"/>
              </a:lnSpc>
              <a:spcBef>
                <a:spcPts val="0"/>
              </a:spcBef>
              <a:spcAft>
                <a:spcPts val="0"/>
              </a:spcAft>
              <a:buClrTx/>
              <a:buSzTx/>
              <a:buFontTx/>
              <a:buNone/>
              <a:tabLst/>
            </a:pPr>
            <a:endParaRPr kumimoji="0" lang="fi-FI" sz="14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7355341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7C31F3-7847-2D47-A738-76EF5FC2CF2A}"/>
              </a:ext>
            </a:extLst>
          </p:cNvPr>
          <p:cNvSpPr>
            <a:spLocks noGrp="1"/>
          </p:cNvSpPr>
          <p:nvPr>
            <p:ph type="title"/>
          </p:nvPr>
        </p:nvSpPr>
        <p:spPr/>
        <p:txBody>
          <a:bodyPr/>
          <a:lstStyle/>
          <a:p>
            <a:r>
              <a:rPr lang="fi-FI" dirty="0"/>
              <a:t>Pelko</a:t>
            </a:r>
          </a:p>
        </p:txBody>
      </p:sp>
      <p:sp>
        <p:nvSpPr>
          <p:cNvPr id="3" name="Tekstiruutu 2">
            <a:extLst>
              <a:ext uri="{FF2B5EF4-FFF2-40B4-BE49-F238E27FC236}">
                <a16:creationId xmlns:a16="http://schemas.microsoft.com/office/drawing/2014/main" id="{926A3520-F6AA-0046-A61D-46B6751E6B02}"/>
              </a:ext>
            </a:extLst>
          </p:cNvPr>
          <p:cNvSpPr txBox="1"/>
          <p:nvPr/>
        </p:nvSpPr>
        <p:spPr>
          <a:xfrm>
            <a:off x="262467" y="237067"/>
            <a:ext cx="509693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1"/>
            <a:r>
              <a:rPr lang="fi-FI" dirty="0"/>
              <a:t>Missä tunne tuntuu kehossasi? </a:t>
            </a:r>
          </a:p>
          <a:p>
            <a:pPr lvl="1"/>
            <a:r>
              <a:rPr lang="fi-FI" dirty="0"/>
              <a:t>Minkälaisessa tilanteessa olet kokenut tunnetta? </a:t>
            </a:r>
          </a:p>
          <a:p>
            <a:pPr lvl="1"/>
            <a:r>
              <a:rPr lang="fi-FI" dirty="0"/>
              <a:t>Jos et halua tuntea tätä tunnetta pitkään, mitä voit silloin tehdä. </a:t>
            </a:r>
          </a:p>
          <a:p>
            <a:pPr marL="0" marR="0" indent="0" algn="l" defTabSz="914400" rtl="0" fontAlgn="auto" latinLnBrk="0" hangingPunct="0">
              <a:lnSpc>
                <a:spcPct val="100000"/>
              </a:lnSpc>
              <a:spcBef>
                <a:spcPts val="0"/>
              </a:spcBef>
              <a:spcAft>
                <a:spcPts val="0"/>
              </a:spcAft>
              <a:buClrTx/>
              <a:buSzTx/>
              <a:buFontTx/>
              <a:buNone/>
              <a:tabLst/>
            </a:pPr>
            <a:endParaRPr kumimoji="0" lang="fi-FI" sz="14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10799250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7CA3EF-FCE6-804E-BD48-F95BECE70DA7}"/>
              </a:ext>
            </a:extLst>
          </p:cNvPr>
          <p:cNvSpPr>
            <a:spLocks noGrp="1"/>
          </p:cNvSpPr>
          <p:nvPr>
            <p:ph type="title"/>
          </p:nvPr>
        </p:nvSpPr>
        <p:spPr/>
        <p:txBody>
          <a:bodyPr/>
          <a:lstStyle/>
          <a:p>
            <a:r>
              <a:rPr lang="fi-FI" dirty="0"/>
              <a:t>Tylsistynyt</a:t>
            </a:r>
          </a:p>
        </p:txBody>
      </p:sp>
      <p:sp>
        <p:nvSpPr>
          <p:cNvPr id="3" name="Tekstiruutu 2">
            <a:extLst>
              <a:ext uri="{FF2B5EF4-FFF2-40B4-BE49-F238E27FC236}">
                <a16:creationId xmlns:a16="http://schemas.microsoft.com/office/drawing/2014/main" id="{37F346D6-5E80-F949-AB61-34919CCFDC55}"/>
              </a:ext>
            </a:extLst>
          </p:cNvPr>
          <p:cNvSpPr txBox="1"/>
          <p:nvPr/>
        </p:nvSpPr>
        <p:spPr>
          <a:xfrm>
            <a:off x="338667" y="237067"/>
            <a:ext cx="542713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1"/>
            <a:r>
              <a:rPr lang="fi-FI" dirty="0"/>
              <a:t>Missä tunne tuntuu kehossasi? </a:t>
            </a:r>
          </a:p>
          <a:p>
            <a:pPr lvl="1"/>
            <a:r>
              <a:rPr lang="fi-FI" dirty="0"/>
              <a:t>Minkälaisessa tilanteessa olet kokenut tunnetta? </a:t>
            </a:r>
          </a:p>
          <a:p>
            <a:pPr lvl="1"/>
            <a:r>
              <a:rPr lang="fi-FI" dirty="0"/>
              <a:t>Jos et halua tuntea tätä tunnetta pitkään, mitä voit silloin tehdä. </a:t>
            </a:r>
          </a:p>
          <a:p>
            <a:pPr marL="0" marR="0" indent="0" algn="l" defTabSz="914400" rtl="0" fontAlgn="auto" latinLnBrk="0" hangingPunct="0">
              <a:lnSpc>
                <a:spcPct val="100000"/>
              </a:lnSpc>
              <a:spcBef>
                <a:spcPts val="0"/>
              </a:spcBef>
              <a:spcAft>
                <a:spcPts val="0"/>
              </a:spcAft>
              <a:buClrTx/>
              <a:buSzTx/>
              <a:buFontTx/>
              <a:buNone/>
              <a:tabLst/>
            </a:pPr>
            <a:endParaRPr kumimoji="0" lang="fi-FI" sz="14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21152419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49A01E-E41D-D847-A6B9-0F877E586CE3}"/>
              </a:ext>
            </a:extLst>
          </p:cNvPr>
          <p:cNvSpPr>
            <a:spLocks noGrp="1"/>
          </p:cNvSpPr>
          <p:nvPr>
            <p:ph type="title"/>
          </p:nvPr>
        </p:nvSpPr>
        <p:spPr/>
        <p:txBody>
          <a:bodyPr/>
          <a:lstStyle/>
          <a:p>
            <a:endParaRPr lang="fi-FI"/>
          </a:p>
        </p:txBody>
      </p:sp>
      <p:sp>
        <p:nvSpPr>
          <p:cNvPr id="3" name="Tekstiruutu 2">
            <a:extLst>
              <a:ext uri="{FF2B5EF4-FFF2-40B4-BE49-F238E27FC236}">
                <a16:creationId xmlns:a16="http://schemas.microsoft.com/office/drawing/2014/main" id="{B993C722-D166-704C-BEE4-5F6AB92708EB}"/>
              </a:ext>
            </a:extLst>
          </p:cNvPr>
          <p:cNvSpPr txBox="1"/>
          <p:nvPr/>
        </p:nvSpPr>
        <p:spPr>
          <a:xfrm>
            <a:off x="270933" y="194733"/>
            <a:ext cx="5164667"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1"/>
            <a:r>
              <a:rPr lang="fi-FI" dirty="0"/>
              <a:t>Missä tunne tuntuu kehossasi? </a:t>
            </a:r>
          </a:p>
          <a:p>
            <a:pPr lvl="1"/>
            <a:r>
              <a:rPr lang="fi-FI" dirty="0"/>
              <a:t>Minkälaisessa tilanteessa olet kokenut tunnetta? </a:t>
            </a:r>
          </a:p>
          <a:p>
            <a:pPr lvl="1"/>
            <a:r>
              <a:rPr lang="fi-FI" dirty="0"/>
              <a:t>Jos et halua tuntea tätä tunnetta pitkään, mitä voit silloin tehdä. </a:t>
            </a:r>
          </a:p>
          <a:p>
            <a:pPr marL="0" marR="0" indent="0" algn="l" defTabSz="914400" rtl="0" fontAlgn="auto" latinLnBrk="0" hangingPunct="0">
              <a:lnSpc>
                <a:spcPct val="100000"/>
              </a:lnSpc>
              <a:spcBef>
                <a:spcPts val="0"/>
              </a:spcBef>
              <a:spcAft>
                <a:spcPts val="0"/>
              </a:spcAft>
              <a:buClrTx/>
              <a:buSzTx/>
              <a:buFontTx/>
              <a:buNone/>
              <a:tabLst/>
            </a:pPr>
            <a:endParaRPr kumimoji="0" lang="fi-FI" sz="14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4980384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7EA443-66E9-4248-AC38-594D979873DF}"/>
              </a:ext>
            </a:extLst>
          </p:cNvPr>
          <p:cNvSpPr>
            <a:spLocks noGrp="1"/>
          </p:cNvSpPr>
          <p:nvPr>
            <p:ph type="title"/>
          </p:nvPr>
        </p:nvSpPr>
        <p:spPr/>
        <p:txBody>
          <a:bodyPr>
            <a:normAutofit/>
          </a:bodyPr>
          <a:lstStyle/>
          <a:p>
            <a:r>
              <a:rPr lang="fi-FI" dirty="0"/>
              <a:t>Kaikkia tunteita saa tuntea. </a:t>
            </a:r>
          </a:p>
        </p:txBody>
      </p:sp>
    </p:spTree>
    <p:extLst>
      <p:ext uri="{BB962C8B-B14F-4D97-AF65-F5344CB8AC3E}">
        <p14:creationId xmlns:p14="http://schemas.microsoft.com/office/powerpoint/2010/main" val="31017520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7FD175-8827-A345-95B0-5655FD78CA7E}"/>
              </a:ext>
            </a:extLst>
          </p:cNvPr>
          <p:cNvSpPr>
            <a:spLocks noGrp="1"/>
          </p:cNvSpPr>
          <p:nvPr>
            <p:ph type="title"/>
          </p:nvPr>
        </p:nvSpPr>
        <p:spPr/>
        <p:txBody>
          <a:bodyPr>
            <a:normAutofit fontScale="90000"/>
          </a:bodyPr>
          <a:lstStyle/>
          <a:p>
            <a:r>
              <a:rPr lang="fi-FI" dirty="0"/>
              <a:t>Opetellaan säätelemään tunteen voimakkuutta</a:t>
            </a:r>
          </a:p>
        </p:txBody>
      </p:sp>
    </p:spTree>
    <p:extLst>
      <p:ext uri="{BB962C8B-B14F-4D97-AF65-F5344CB8AC3E}">
        <p14:creationId xmlns:p14="http://schemas.microsoft.com/office/powerpoint/2010/main" val="32185871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p:cNvSpPr txBox="1">
            <a:spLocks noGrp="1"/>
          </p:cNvSpPr>
          <p:nvPr>
            <p:ph type="title"/>
          </p:nvPr>
        </p:nvSpPr>
        <p:spPr>
          <a:prstGeom prst="rect">
            <a:avLst/>
          </a:prstGeom>
        </p:spPr>
        <p:txBody>
          <a:bodyPr>
            <a:normAutofit fontScale="90000"/>
          </a:bodyPr>
          <a:lstStyle/>
          <a:p>
            <a:pPr defTabSz="850391">
              <a:defRPr sz="2604"/>
            </a:pPr>
            <a:r>
              <a:rPr lang="fi-FI" dirty="0"/>
              <a:t>Mistä tunnistat kuinka voimakas tunne on?</a:t>
            </a:r>
            <a:endParaRPr dirty="0"/>
          </a:p>
        </p:txBody>
      </p:sp>
      <p:sp>
        <p:nvSpPr>
          <p:cNvPr id="269" name="Google Shape;53;p9"/>
          <p:cNvSpPr txBox="1">
            <a:spLocks noGrp="1"/>
          </p:cNvSpPr>
          <p:nvPr>
            <p:ph type="body" idx="13"/>
          </p:nvPr>
        </p:nvSpPr>
        <p:spPr>
          <a:xfrm>
            <a:off x="6280199" y="3091341"/>
            <a:ext cx="2161068" cy="684792"/>
          </a:xfrm>
          <a:prstGeom prst="rect">
            <a:avLst/>
          </a:prstGeom>
        </p:spPr>
        <p:txBody>
          <a:bodyPr/>
          <a:lstStyle/>
          <a:p>
            <a:pPr marL="139700" indent="0">
              <a:buClr>
                <a:schemeClr val="accent2"/>
              </a:buClr>
              <a:buSzPts val="1400"/>
              <a:buNone/>
              <a:defRPr sz="1400">
                <a:solidFill>
                  <a:schemeClr val="accent2"/>
                </a:solidFill>
              </a:defRPr>
            </a:pPr>
            <a:r>
              <a:rPr lang="fi-FI" dirty="0"/>
              <a:t>Iloinen </a:t>
            </a:r>
          </a:p>
          <a:p>
            <a:pPr marL="139700" indent="0">
              <a:buClr>
                <a:schemeClr val="accent2"/>
              </a:buClr>
              <a:buSzPts val="1400"/>
              <a:buNone/>
              <a:defRPr sz="1400">
                <a:solidFill>
                  <a:schemeClr val="accent2"/>
                </a:solidFill>
              </a:defRPr>
            </a:pPr>
            <a:r>
              <a:rPr lang="fi-FI" dirty="0"/>
              <a:t>Tyytyväinen</a:t>
            </a:r>
          </a:p>
        </p:txBody>
      </p:sp>
      <p:pic>
        <p:nvPicPr>
          <p:cNvPr id="3" name="Kuva 2">
            <a:extLst>
              <a:ext uri="{FF2B5EF4-FFF2-40B4-BE49-F238E27FC236}">
                <a16:creationId xmlns:a16="http://schemas.microsoft.com/office/drawing/2014/main" id="{2AA0BBC7-9E18-5945-8C3C-91A12B52F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467" y="2571750"/>
            <a:ext cx="4339166" cy="2169583"/>
          </a:xfrm>
          <a:prstGeom prst="rect">
            <a:avLst/>
          </a:prstGeom>
        </p:spPr>
      </p:pic>
      <p:sp>
        <p:nvSpPr>
          <p:cNvPr id="4" name="Tekstiruutu 3">
            <a:extLst>
              <a:ext uri="{FF2B5EF4-FFF2-40B4-BE49-F238E27FC236}">
                <a16:creationId xmlns:a16="http://schemas.microsoft.com/office/drawing/2014/main" id="{041D329B-2045-EF44-9F31-131C384488C7}"/>
              </a:ext>
            </a:extLst>
          </p:cNvPr>
          <p:cNvSpPr txBox="1"/>
          <p:nvPr/>
        </p:nvSpPr>
        <p:spPr>
          <a:xfrm>
            <a:off x="3496733" y="1731367"/>
            <a:ext cx="215053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1400" b="0" i="0" u="none" strike="noStrike" cap="none" spc="0" normalizeH="0" baseline="0" dirty="0">
                <a:ln>
                  <a:noFill/>
                </a:ln>
                <a:solidFill>
                  <a:schemeClr val="bg1"/>
                </a:solidFill>
                <a:effectLst/>
                <a:uFillTx/>
                <a:latin typeface="+mj-lt"/>
                <a:ea typeface="+mj-ea"/>
                <a:cs typeface="+mj-cs"/>
                <a:sym typeface="Arial"/>
              </a:rPr>
              <a:t>Ärsyyntynyt</a:t>
            </a:r>
          </a:p>
          <a:p>
            <a:pPr marL="0" marR="0" indent="0" algn="l" defTabSz="914400" rtl="0" fontAlgn="auto" latinLnBrk="0" hangingPunct="0">
              <a:lnSpc>
                <a:spcPct val="100000"/>
              </a:lnSpc>
              <a:spcBef>
                <a:spcPts val="0"/>
              </a:spcBef>
              <a:spcAft>
                <a:spcPts val="0"/>
              </a:spcAft>
              <a:buClrTx/>
              <a:buSzTx/>
              <a:buFontTx/>
              <a:buNone/>
              <a:tabLst/>
            </a:pPr>
            <a:r>
              <a:rPr lang="fi-FI" dirty="0">
                <a:solidFill>
                  <a:schemeClr val="bg1"/>
                </a:solidFill>
              </a:rPr>
              <a:t>Huolestunut</a:t>
            </a:r>
          </a:p>
          <a:p>
            <a:pPr marL="0" marR="0" indent="0" algn="l" defTabSz="914400" rtl="0" fontAlgn="auto" latinLnBrk="0" hangingPunct="0">
              <a:lnSpc>
                <a:spcPct val="100000"/>
              </a:lnSpc>
              <a:spcBef>
                <a:spcPts val="0"/>
              </a:spcBef>
              <a:spcAft>
                <a:spcPts val="0"/>
              </a:spcAft>
              <a:buClrTx/>
              <a:buSzTx/>
              <a:buFontTx/>
              <a:buNone/>
              <a:tabLst/>
            </a:pPr>
            <a:r>
              <a:rPr kumimoji="0" lang="fi-FI" sz="1400" b="0" i="0" u="none" strike="noStrike" cap="none" spc="0" normalizeH="0" baseline="0" dirty="0">
                <a:ln>
                  <a:noFill/>
                </a:ln>
                <a:solidFill>
                  <a:schemeClr val="bg1"/>
                </a:solidFill>
                <a:effectLst/>
                <a:uFillTx/>
                <a:latin typeface="+mj-lt"/>
                <a:ea typeface="+mj-ea"/>
                <a:cs typeface="+mj-cs"/>
                <a:sym typeface="Arial"/>
              </a:rPr>
              <a:t>Jännittynyt</a:t>
            </a:r>
          </a:p>
        </p:txBody>
      </p:sp>
      <p:sp>
        <p:nvSpPr>
          <p:cNvPr id="5" name="Tekstiruutu 4">
            <a:extLst>
              <a:ext uri="{FF2B5EF4-FFF2-40B4-BE49-F238E27FC236}">
                <a16:creationId xmlns:a16="http://schemas.microsoft.com/office/drawing/2014/main" id="{B2542884-6217-7841-8D80-B24DB4A14910}"/>
              </a:ext>
            </a:extLst>
          </p:cNvPr>
          <p:cNvSpPr txBox="1"/>
          <p:nvPr/>
        </p:nvSpPr>
        <p:spPr>
          <a:xfrm>
            <a:off x="745067" y="2853267"/>
            <a:ext cx="153246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1400" b="0" i="0" u="none" strike="noStrike" cap="none" spc="0" normalizeH="0" baseline="0" dirty="0">
                <a:ln>
                  <a:noFill/>
                </a:ln>
                <a:solidFill>
                  <a:schemeClr val="bg1"/>
                </a:solidFill>
                <a:effectLst/>
                <a:uFillTx/>
                <a:latin typeface="+mj-lt"/>
                <a:ea typeface="+mj-ea"/>
                <a:cs typeface="+mj-cs"/>
                <a:sym typeface="Arial"/>
              </a:rPr>
              <a:t>Raivoissaan</a:t>
            </a:r>
          </a:p>
          <a:p>
            <a:pPr marL="0" marR="0" indent="0" algn="l" defTabSz="914400" rtl="0" fontAlgn="auto" latinLnBrk="0" hangingPunct="0">
              <a:lnSpc>
                <a:spcPct val="100000"/>
              </a:lnSpc>
              <a:spcBef>
                <a:spcPts val="0"/>
              </a:spcBef>
              <a:spcAft>
                <a:spcPts val="0"/>
              </a:spcAft>
              <a:buClrTx/>
              <a:buSzTx/>
              <a:buFontTx/>
              <a:buNone/>
              <a:tabLst/>
            </a:pPr>
            <a:r>
              <a:rPr lang="fi-FI" dirty="0">
                <a:solidFill>
                  <a:schemeClr val="bg1"/>
                </a:solidFill>
              </a:rPr>
              <a:t>Järkyttynyt</a:t>
            </a:r>
          </a:p>
          <a:p>
            <a:pPr marL="0" marR="0" indent="0" algn="l" defTabSz="914400" rtl="0" fontAlgn="auto" latinLnBrk="0" hangingPunct="0">
              <a:lnSpc>
                <a:spcPct val="100000"/>
              </a:lnSpc>
              <a:spcBef>
                <a:spcPts val="0"/>
              </a:spcBef>
              <a:spcAft>
                <a:spcPts val="0"/>
              </a:spcAft>
              <a:buClrTx/>
              <a:buSzTx/>
              <a:buFontTx/>
              <a:buNone/>
              <a:tabLst/>
            </a:pPr>
            <a:r>
              <a:rPr kumimoji="0" lang="fi-FI" sz="1400" b="0" i="0" u="none" strike="noStrike" cap="none" spc="0" normalizeH="0" baseline="0" dirty="0">
                <a:ln>
                  <a:noFill/>
                </a:ln>
                <a:solidFill>
                  <a:schemeClr val="bg1"/>
                </a:solidFill>
                <a:effectLst/>
                <a:uFillTx/>
                <a:latin typeface="+mj-lt"/>
                <a:ea typeface="+mj-ea"/>
                <a:cs typeface="+mj-cs"/>
                <a:sym typeface="Arial"/>
              </a:rPr>
              <a:t>Peloissaan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4A8CF0-1AD4-CF4A-99DB-046DA1600003}"/>
              </a:ext>
            </a:extLst>
          </p:cNvPr>
          <p:cNvSpPr>
            <a:spLocks noGrp="1"/>
          </p:cNvSpPr>
          <p:nvPr>
            <p:ph type="title"/>
          </p:nvPr>
        </p:nvSpPr>
        <p:spPr/>
        <p:txBody>
          <a:bodyPr>
            <a:normAutofit fontScale="90000"/>
          </a:bodyPr>
          <a:lstStyle/>
          <a:p>
            <a:r>
              <a:rPr lang="fi-FI" dirty="0"/>
              <a:t>Tunnetehtäviä</a:t>
            </a:r>
          </a:p>
        </p:txBody>
      </p:sp>
      <p:sp>
        <p:nvSpPr>
          <p:cNvPr id="3" name="Tekstin paikkamerkki 2">
            <a:extLst>
              <a:ext uri="{FF2B5EF4-FFF2-40B4-BE49-F238E27FC236}">
                <a16:creationId xmlns:a16="http://schemas.microsoft.com/office/drawing/2014/main" id="{57F47738-DFF1-5149-8A6E-9223A3E6FD40}"/>
              </a:ext>
            </a:extLst>
          </p:cNvPr>
          <p:cNvSpPr>
            <a:spLocks noGrp="1"/>
          </p:cNvSpPr>
          <p:nvPr>
            <p:ph type="body" sz="half" idx="1"/>
          </p:nvPr>
        </p:nvSpPr>
        <p:spPr/>
        <p:txBody>
          <a:bodyPr/>
          <a:lstStyle/>
          <a:p>
            <a:r>
              <a:rPr lang="fi-FI" dirty="0"/>
              <a:t>Tässä dia –sarjassa on tunteisiin liittyviä tehtäviä</a:t>
            </a:r>
          </a:p>
          <a:p>
            <a:r>
              <a:rPr lang="fi-FI" dirty="0"/>
              <a:t>Valitse luokallesi sopivat tehtävät</a:t>
            </a:r>
          </a:p>
          <a:p>
            <a:r>
              <a:rPr lang="fi-FI" dirty="0"/>
              <a:t>Voit teettää kaikki tai vain ryhmällesi sopivat tehtävät</a:t>
            </a:r>
          </a:p>
        </p:txBody>
      </p:sp>
    </p:spTree>
    <p:extLst>
      <p:ext uri="{BB962C8B-B14F-4D97-AF65-F5344CB8AC3E}">
        <p14:creationId xmlns:p14="http://schemas.microsoft.com/office/powerpoint/2010/main" val="1512986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Google Shape;209;p34"/>
          <p:cNvSpPr txBox="1">
            <a:spLocks noGrp="1"/>
          </p:cNvSpPr>
          <p:nvPr>
            <p:ph type="title"/>
          </p:nvPr>
        </p:nvSpPr>
        <p:spPr>
          <a:xfrm>
            <a:off x="2612599" y="445025"/>
            <a:ext cx="6067202" cy="572701"/>
          </a:xfrm>
          <a:prstGeom prst="rect">
            <a:avLst/>
          </a:prstGeom>
        </p:spPr>
        <p:txBody>
          <a:bodyPr>
            <a:normAutofit fontScale="90000"/>
          </a:bodyPr>
          <a:lstStyle/>
          <a:p>
            <a:r>
              <a:rPr lang="fi-FI" dirty="0"/>
              <a:t>Tunteiden säätely keinoja </a:t>
            </a:r>
            <a:endParaRPr dirty="0"/>
          </a:p>
        </p:txBody>
      </p:sp>
      <p:sp>
        <p:nvSpPr>
          <p:cNvPr id="290" name="Google Shape;210;p34"/>
          <p:cNvSpPr txBox="1">
            <a:spLocks noGrp="1"/>
          </p:cNvSpPr>
          <p:nvPr>
            <p:ph type="body" sz="half" idx="1"/>
          </p:nvPr>
        </p:nvSpPr>
        <p:spPr>
          <a:xfrm>
            <a:off x="2612599" y="1017726"/>
            <a:ext cx="6270002" cy="3909874"/>
          </a:xfrm>
          <a:prstGeom prst="rect">
            <a:avLst/>
          </a:prstGeom>
        </p:spPr>
        <p:txBody>
          <a:bodyPr numCol="2">
            <a:normAutofit fontScale="77500" lnSpcReduction="20000"/>
          </a:bodyPr>
          <a:lstStyle/>
          <a:p>
            <a:pPr marL="285750" indent="-285750">
              <a:spcBef>
                <a:spcPts val="1600"/>
              </a:spcBef>
              <a:buSzTx/>
            </a:pPr>
            <a:r>
              <a:rPr lang="fi-FI" dirty="0"/>
              <a:t>Kymmeneen laskeminen</a:t>
            </a:r>
          </a:p>
          <a:p>
            <a:pPr marL="285750" indent="-285750">
              <a:spcBef>
                <a:spcPts val="1600"/>
              </a:spcBef>
              <a:buSzTx/>
            </a:pPr>
            <a:r>
              <a:rPr lang="fi-FI" dirty="0"/>
              <a:t>Rauhallinen hengitys</a:t>
            </a:r>
          </a:p>
          <a:p>
            <a:pPr marL="285750" indent="-285750">
              <a:spcBef>
                <a:spcPts val="1600"/>
              </a:spcBef>
              <a:buSzTx/>
            </a:pPr>
            <a:r>
              <a:rPr lang="fi-FI" dirty="0"/>
              <a:t>Sanoittaminen: ”Nyt minua suututtaa.”</a:t>
            </a:r>
          </a:p>
          <a:p>
            <a:pPr marL="285750" indent="-285750">
              <a:spcBef>
                <a:spcPts val="1600"/>
              </a:spcBef>
              <a:buSzTx/>
            </a:pPr>
            <a:r>
              <a:rPr lang="fi-FI" dirty="0"/>
              <a:t>Lohduttaminen</a:t>
            </a:r>
          </a:p>
          <a:p>
            <a:pPr marL="285750" indent="-285750">
              <a:spcBef>
                <a:spcPts val="1600"/>
              </a:spcBef>
              <a:buSzTx/>
            </a:pPr>
            <a:r>
              <a:rPr lang="fi-FI" dirty="0"/>
              <a:t>Halaaminen</a:t>
            </a:r>
          </a:p>
          <a:p>
            <a:pPr marL="285750" indent="-285750">
              <a:spcBef>
                <a:spcPts val="1600"/>
              </a:spcBef>
              <a:buSzTx/>
            </a:pPr>
            <a:r>
              <a:rPr lang="fi-FI" dirty="0"/>
              <a:t>Itkeminen</a:t>
            </a:r>
          </a:p>
          <a:p>
            <a:pPr marL="285750" indent="-285750">
              <a:spcBef>
                <a:spcPts val="1600"/>
              </a:spcBef>
              <a:buSzTx/>
            </a:pPr>
            <a:r>
              <a:rPr lang="fi-FI" dirty="0"/>
              <a:t>Lukeminen</a:t>
            </a:r>
          </a:p>
          <a:p>
            <a:pPr marL="285750" indent="-285750">
              <a:spcBef>
                <a:spcPts val="1600"/>
              </a:spcBef>
              <a:buSzTx/>
            </a:pPr>
            <a:r>
              <a:rPr lang="fi-FI" dirty="0"/>
              <a:t>Pelaaminen</a:t>
            </a:r>
          </a:p>
          <a:p>
            <a:pPr marL="285750" indent="-285750">
              <a:spcBef>
                <a:spcPts val="1600"/>
              </a:spcBef>
              <a:buSzTx/>
            </a:pPr>
            <a:r>
              <a:rPr lang="fi-FI" dirty="0"/>
              <a:t>Jumppaaminen, liikkuminen</a:t>
            </a:r>
          </a:p>
          <a:p>
            <a:pPr marL="285750" indent="-285750">
              <a:spcBef>
                <a:spcPts val="1600"/>
              </a:spcBef>
              <a:buSzTx/>
            </a:pPr>
            <a:r>
              <a:rPr lang="fi-FI" dirty="0"/>
              <a:t>Musiikin kuuntelu</a:t>
            </a:r>
          </a:p>
          <a:p>
            <a:pPr marL="285750" indent="-285750">
              <a:spcBef>
                <a:spcPts val="1600"/>
              </a:spcBef>
              <a:buSzTx/>
            </a:pPr>
            <a:r>
              <a:rPr lang="fi-FI" dirty="0"/>
              <a:t>Avunpyytäminen aikuiselta</a:t>
            </a:r>
          </a:p>
          <a:p>
            <a:pPr marL="285750" indent="-285750">
              <a:spcBef>
                <a:spcPts val="1600"/>
              </a:spcBef>
              <a:buSzTx/>
            </a:pPr>
            <a:r>
              <a:rPr lang="fi-FI" dirty="0"/>
              <a:t>Maalaaminen, piirtäminen</a:t>
            </a:r>
          </a:p>
          <a:p>
            <a:pPr marL="285750" indent="-285750">
              <a:spcBef>
                <a:spcPts val="1600"/>
              </a:spcBef>
              <a:buSzTx/>
            </a:pPr>
            <a:r>
              <a:rPr lang="fi-FI" dirty="0"/>
              <a:t>Tanssiminen</a:t>
            </a:r>
          </a:p>
          <a:p>
            <a:pPr marL="285750" indent="-285750">
              <a:spcBef>
                <a:spcPts val="1600"/>
              </a:spcBef>
              <a:buSzTx/>
            </a:pPr>
            <a:r>
              <a:rPr lang="fi-FI" dirty="0"/>
              <a:t>Jatkakaa listaa: Minkälaisia tapoja sinulla on rauhoitella itseäsi?</a:t>
            </a:r>
          </a:p>
          <a:p>
            <a:pPr marL="285750" indent="-285750">
              <a:spcBef>
                <a:spcPts val="1600"/>
              </a:spcBef>
              <a:buSzTx/>
            </a:pPr>
            <a:endParaRPr lang="fi-FI" dirty="0"/>
          </a:p>
          <a:p>
            <a:pPr marL="285750" indent="-285750">
              <a:spcBef>
                <a:spcPts val="1600"/>
              </a:spcBef>
              <a:buSzTx/>
            </a:pPr>
            <a:endParaRPr lang="fi-FI" dirty="0"/>
          </a:p>
          <a:p>
            <a:pPr marL="285750" indent="-285750">
              <a:spcBef>
                <a:spcPts val="1600"/>
              </a:spcBef>
              <a:buSzTx/>
            </a:pP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D59062-6976-2842-A149-ED35EEAB4044}"/>
              </a:ext>
            </a:extLst>
          </p:cNvPr>
          <p:cNvSpPr>
            <a:spLocks noGrp="1"/>
          </p:cNvSpPr>
          <p:nvPr>
            <p:ph type="title"/>
          </p:nvPr>
        </p:nvSpPr>
        <p:spPr/>
        <p:txBody>
          <a:bodyPr>
            <a:normAutofit fontScale="90000"/>
          </a:bodyPr>
          <a:lstStyle/>
          <a:p>
            <a:r>
              <a:rPr lang="fi-FI" dirty="0"/>
              <a:t>Selitä tunteet</a:t>
            </a:r>
          </a:p>
        </p:txBody>
      </p:sp>
      <p:sp>
        <p:nvSpPr>
          <p:cNvPr id="3" name="Tekstin paikkamerkki 2">
            <a:extLst>
              <a:ext uri="{FF2B5EF4-FFF2-40B4-BE49-F238E27FC236}">
                <a16:creationId xmlns:a16="http://schemas.microsoft.com/office/drawing/2014/main" id="{61A71912-922C-3F4D-8973-21AAAF382B20}"/>
              </a:ext>
            </a:extLst>
          </p:cNvPr>
          <p:cNvSpPr>
            <a:spLocks noGrp="1"/>
          </p:cNvSpPr>
          <p:nvPr>
            <p:ph type="body" sz="half" idx="1"/>
          </p:nvPr>
        </p:nvSpPr>
        <p:spPr/>
        <p:txBody>
          <a:bodyPr numCol="2">
            <a:normAutofit fontScale="92500" lnSpcReduction="20000"/>
          </a:bodyPr>
          <a:lstStyle/>
          <a:p>
            <a:r>
              <a:rPr lang="fi-FI" dirty="0"/>
              <a:t>Hämmästynyt </a:t>
            </a:r>
          </a:p>
          <a:p>
            <a:r>
              <a:rPr lang="fi-FI" dirty="0"/>
              <a:t>Iloinen</a:t>
            </a:r>
          </a:p>
          <a:p>
            <a:r>
              <a:rPr lang="fi-FI" dirty="0"/>
              <a:t>Nolostunut</a:t>
            </a:r>
          </a:p>
          <a:p>
            <a:r>
              <a:rPr lang="fi-FI" dirty="0"/>
              <a:t>Jännittynyt </a:t>
            </a:r>
          </a:p>
          <a:p>
            <a:r>
              <a:rPr lang="fi-FI" dirty="0"/>
              <a:t>Vihainen</a:t>
            </a:r>
          </a:p>
          <a:p>
            <a:r>
              <a:rPr lang="fi-FI" dirty="0"/>
              <a:t>Innostunut </a:t>
            </a:r>
          </a:p>
          <a:p>
            <a:r>
              <a:rPr lang="fi-FI" dirty="0"/>
              <a:t>Ärtynyt</a:t>
            </a:r>
          </a:p>
          <a:p>
            <a:r>
              <a:rPr lang="fi-FI" dirty="0"/>
              <a:t>Pettynyt</a:t>
            </a:r>
          </a:p>
          <a:p>
            <a:r>
              <a:rPr lang="fi-FI" dirty="0"/>
              <a:t>Onnellinen </a:t>
            </a:r>
          </a:p>
          <a:p>
            <a:r>
              <a:rPr lang="fi-FI" dirty="0"/>
              <a:t>Ylpeä</a:t>
            </a:r>
          </a:p>
          <a:p>
            <a:r>
              <a:rPr lang="fi-FI" dirty="0"/>
              <a:t>Epäilevä</a:t>
            </a:r>
          </a:p>
          <a:p>
            <a:r>
              <a:rPr lang="fi-FI" dirty="0"/>
              <a:t>Tyytyväinen</a:t>
            </a:r>
          </a:p>
          <a:p>
            <a:r>
              <a:rPr lang="fi-FI" dirty="0"/>
              <a:t>Tylsistynyt</a:t>
            </a:r>
          </a:p>
          <a:p>
            <a:r>
              <a:rPr lang="fi-FI" dirty="0"/>
              <a:t>Surullinen</a:t>
            </a:r>
          </a:p>
          <a:p>
            <a:r>
              <a:rPr lang="fi-FI" dirty="0"/>
              <a:t>Yllättynyt</a:t>
            </a:r>
          </a:p>
          <a:p>
            <a:r>
              <a:rPr lang="fi-FI" dirty="0"/>
              <a:t>Huolestunut </a:t>
            </a:r>
          </a:p>
          <a:p>
            <a:r>
              <a:rPr lang="fi-FI" dirty="0"/>
              <a:t>Järkyttynyt </a:t>
            </a:r>
          </a:p>
          <a:p>
            <a:r>
              <a:rPr lang="fi-FI" dirty="0"/>
              <a:t>Peloissaan</a:t>
            </a:r>
          </a:p>
          <a:p>
            <a:r>
              <a:rPr lang="fi-FI" dirty="0"/>
              <a:t>Kateellinen </a:t>
            </a:r>
          </a:p>
          <a:p>
            <a:endParaRPr lang="fi-FI" dirty="0"/>
          </a:p>
        </p:txBody>
      </p:sp>
    </p:spTree>
    <p:extLst>
      <p:ext uri="{BB962C8B-B14F-4D97-AF65-F5344CB8AC3E}">
        <p14:creationId xmlns:p14="http://schemas.microsoft.com/office/powerpoint/2010/main" val="24437191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C1BC52-CEB0-2B46-A50B-E8451C3034E9}"/>
              </a:ext>
            </a:extLst>
          </p:cNvPr>
          <p:cNvSpPr>
            <a:spLocks noGrp="1"/>
          </p:cNvSpPr>
          <p:nvPr>
            <p:ph type="title"/>
          </p:nvPr>
        </p:nvSpPr>
        <p:spPr/>
        <p:txBody>
          <a:bodyPr/>
          <a:lstStyle/>
          <a:p>
            <a:r>
              <a:rPr lang="fi-FI" dirty="0"/>
              <a:t>Nimetään tunteita</a:t>
            </a:r>
          </a:p>
        </p:txBody>
      </p:sp>
    </p:spTree>
    <p:extLst>
      <p:ext uri="{BB962C8B-B14F-4D97-AF65-F5344CB8AC3E}">
        <p14:creationId xmlns:p14="http://schemas.microsoft.com/office/powerpoint/2010/main" val="31364470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D05DF7-D1B8-ED45-8135-AF67110E05C6}"/>
              </a:ext>
            </a:extLst>
          </p:cNvPr>
          <p:cNvSpPr>
            <a:spLocks noGrp="1"/>
          </p:cNvSpPr>
          <p:nvPr>
            <p:ph type="title"/>
          </p:nvPr>
        </p:nvSpPr>
        <p:spPr/>
        <p:txBody>
          <a:bodyPr>
            <a:normAutofit fontScale="90000"/>
          </a:bodyPr>
          <a:lstStyle/>
          <a:p>
            <a:r>
              <a:rPr lang="fi-FI" dirty="0"/>
              <a:t>Tunne </a:t>
            </a:r>
            <a:r>
              <a:rPr lang="fi-FI" dirty="0" err="1"/>
              <a:t>pantomiini</a:t>
            </a:r>
            <a:r>
              <a:rPr lang="fi-FI" dirty="0"/>
              <a:t> </a:t>
            </a:r>
          </a:p>
        </p:txBody>
      </p:sp>
      <p:sp>
        <p:nvSpPr>
          <p:cNvPr id="3" name="Tekstin paikkamerkki 2">
            <a:extLst>
              <a:ext uri="{FF2B5EF4-FFF2-40B4-BE49-F238E27FC236}">
                <a16:creationId xmlns:a16="http://schemas.microsoft.com/office/drawing/2014/main" id="{B95D4867-2B7C-7D4A-984D-9560B38BCBA2}"/>
              </a:ext>
            </a:extLst>
          </p:cNvPr>
          <p:cNvSpPr>
            <a:spLocks noGrp="1"/>
          </p:cNvSpPr>
          <p:nvPr>
            <p:ph type="body" sz="half" idx="1"/>
          </p:nvPr>
        </p:nvSpPr>
        <p:spPr/>
        <p:txBody>
          <a:bodyPr/>
          <a:lstStyle/>
          <a:p>
            <a:r>
              <a:rPr lang="fi-FI" dirty="0"/>
              <a:t>Tunne </a:t>
            </a:r>
            <a:r>
              <a:rPr lang="fi-FI" dirty="0" err="1"/>
              <a:t>pantomiini</a:t>
            </a:r>
            <a:r>
              <a:rPr lang="fi-FI" dirty="0"/>
              <a:t> koko luokan kanssa. Opettaja kuiskaa tunteen oppilaalle, joka esittää tunnetta. Muut yrittävät arvata. Tai opettaja esittää ja luokka arvaa. </a:t>
            </a:r>
          </a:p>
          <a:p>
            <a:r>
              <a:rPr lang="fi-FI" dirty="0"/>
              <a:t>TAI Tunne </a:t>
            </a:r>
            <a:r>
              <a:rPr lang="fi-FI" dirty="0" err="1"/>
              <a:t>pantomiini</a:t>
            </a:r>
            <a:r>
              <a:rPr lang="fi-FI" dirty="0"/>
              <a:t> pareittain: Toinen parista valitsee jonkin yhdessä läpi käydyistä tunteista. Toinen parista yrittää arvata tunteen. Vuorojen vaihto. </a:t>
            </a:r>
          </a:p>
          <a:p>
            <a:endParaRPr lang="fi-FI" dirty="0"/>
          </a:p>
        </p:txBody>
      </p:sp>
    </p:spTree>
    <p:extLst>
      <p:ext uri="{BB962C8B-B14F-4D97-AF65-F5344CB8AC3E}">
        <p14:creationId xmlns:p14="http://schemas.microsoft.com/office/powerpoint/2010/main" val="9305902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28CDE-BB3C-3348-8164-0771A835B5C9}"/>
              </a:ext>
            </a:extLst>
          </p:cNvPr>
          <p:cNvSpPr>
            <a:spLocks noGrp="1"/>
          </p:cNvSpPr>
          <p:nvPr>
            <p:ph type="title"/>
          </p:nvPr>
        </p:nvSpPr>
        <p:spPr/>
        <p:txBody>
          <a:bodyPr>
            <a:normAutofit fontScale="90000"/>
          </a:bodyPr>
          <a:lstStyle/>
          <a:p>
            <a:r>
              <a:rPr lang="fi-FI" dirty="0"/>
              <a:t>Nimetään tunteita</a:t>
            </a:r>
          </a:p>
        </p:txBody>
      </p:sp>
      <p:sp>
        <p:nvSpPr>
          <p:cNvPr id="3" name="Tekstin paikkamerkki 2">
            <a:extLst>
              <a:ext uri="{FF2B5EF4-FFF2-40B4-BE49-F238E27FC236}">
                <a16:creationId xmlns:a16="http://schemas.microsoft.com/office/drawing/2014/main" id="{0977C30A-9FB1-F34D-BCCD-0B729CEA77EA}"/>
              </a:ext>
            </a:extLst>
          </p:cNvPr>
          <p:cNvSpPr>
            <a:spLocks noGrp="1"/>
          </p:cNvSpPr>
          <p:nvPr>
            <p:ph type="body" sz="half" idx="1"/>
          </p:nvPr>
        </p:nvSpPr>
        <p:spPr/>
        <p:txBody>
          <a:bodyPr>
            <a:normAutofit fontScale="92500" lnSpcReduction="20000"/>
          </a:bodyPr>
          <a:lstStyle/>
          <a:p>
            <a:r>
              <a:rPr lang="fi-FI" dirty="0"/>
              <a:t>Tulosta tunnelista tai netistä jotkin ilmaiset tunnekortit ja leikkaa (sekä laminoi ne). Esim. Tukiliiton MAHTI-tunnekortit. Jaa oppilaat pareihin ja jokaiselle oma kortti/tunne. Oppilaiden tehtävänä on nimetä kortissa olevat tunteet ja kertoa, millaisessa tilanteessa ovat itse tunteneet tunteita. Seuraavaksi parit voivat yhdistyä neljän hengen ryhmiksi ja kertoa omasta kortistaan. Tämän jälkeen vaihdetaan kortteja ja kerrotaan muille ryhmäläisille, millaisessa tilanteessa itse on tuntenut tunnetta. </a:t>
            </a:r>
          </a:p>
          <a:p>
            <a:endParaRPr lang="fi-FI" dirty="0"/>
          </a:p>
        </p:txBody>
      </p:sp>
    </p:spTree>
    <p:extLst>
      <p:ext uri="{BB962C8B-B14F-4D97-AF65-F5344CB8AC3E}">
        <p14:creationId xmlns:p14="http://schemas.microsoft.com/office/powerpoint/2010/main" val="19019303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19CF2E-9F2B-B54F-92BA-C2BCFCE4E0E2}"/>
              </a:ext>
            </a:extLst>
          </p:cNvPr>
          <p:cNvSpPr>
            <a:spLocks noGrp="1"/>
          </p:cNvSpPr>
          <p:nvPr>
            <p:ph type="title"/>
          </p:nvPr>
        </p:nvSpPr>
        <p:spPr/>
        <p:txBody>
          <a:bodyPr/>
          <a:lstStyle/>
          <a:p>
            <a:r>
              <a:rPr lang="fi-FI" dirty="0"/>
              <a:t>Tunne-keho yhteys</a:t>
            </a:r>
          </a:p>
        </p:txBody>
      </p:sp>
    </p:spTree>
    <p:extLst>
      <p:ext uri="{BB962C8B-B14F-4D97-AF65-F5344CB8AC3E}">
        <p14:creationId xmlns:p14="http://schemas.microsoft.com/office/powerpoint/2010/main" val="35385288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7DA8CF-2BEE-5144-9DF8-2B78883A1F43}"/>
              </a:ext>
            </a:extLst>
          </p:cNvPr>
          <p:cNvSpPr>
            <a:spLocks noGrp="1"/>
          </p:cNvSpPr>
          <p:nvPr>
            <p:ph type="title"/>
          </p:nvPr>
        </p:nvSpPr>
        <p:spPr/>
        <p:txBody>
          <a:bodyPr>
            <a:normAutofit fontScale="90000"/>
          </a:bodyPr>
          <a:lstStyle/>
          <a:p>
            <a:r>
              <a:rPr lang="fi-FI" dirty="0"/>
              <a:t>Tunnepatsaat - leikki</a:t>
            </a:r>
          </a:p>
        </p:txBody>
      </p:sp>
      <p:sp>
        <p:nvSpPr>
          <p:cNvPr id="3" name="Tekstin paikkamerkki 2">
            <a:extLst>
              <a:ext uri="{FF2B5EF4-FFF2-40B4-BE49-F238E27FC236}">
                <a16:creationId xmlns:a16="http://schemas.microsoft.com/office/drawing/2014/main" id="{85507445-338E-5447-BBB2-3E8ED888F9B6}"/>
              </a:ext>
            </a:extLst>
          </p:cNvPr>
          <p:cNvSpPr>
            <a:spLocks noGrp="1"/>
          </p:cNvSpPr>
          <p:nvPr>
            <p:ph type="body" sz="half" idx="1"/>
          </p:nvPr>
        </p:nvSpPr>
        <p:spPr/>
        <p:txBody>
          <a:bodyPr/>
          <a:lstStyle/>
          <a:p>
            <a:r>
              <a:rPr lang="fi-FI" dirty="0"/>
              <a:t>Opettaja sanoo jonkun tunteen tai arvotaan lappu hatusta. Oppilaat ottavat jokin asennon, joka kuvaa tunnetta heidän mielestään. </a:t>
            </a:r>
          </a:p>
          <a:p>
            <a:endParaRPr lang="fi-FI" dirty="0"/>
          </a:p>
        </p:txBody>
      </p:sp>
    </p:spTree>
    <p:extLst>
      <p:ext uri="{BB962C8B-B14F-4D97-AF65-F5344CB8AC3E}">
        <p14:creationId xmlns:p14="http://schemas.microsoft.com/office/powerpoint/2010/main" val="39305911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EBC9C9-B714-4E48-A62D-02EE052B785A}"/>
              </a:ext>
            </a:extLst>
          </p:cNvPr>
          <p:cNvSpPr>
            <a:spLocks noGrp="1"/>
          </p:cNvSpPr>
          <p:nvPr>
            <p:ph type="title"/>
          </p:nvPr>
        </p:nvSpPr>
        <p:spPr/>
        <p:txBody>
          <a:bodyPr>
            <a:normAutofit fontScale="90000"/>
          </a:bodyPr>
          <a:lstStyle/>
          <a:p>
            <a:r>
              <a:rPr lang="fi-FI" dirty="0"/>
              <a:t>Tunnemaalaus</a:t>
            </a:r>
          </a:p>
        </p:txBody>
      </p:sp>
      <p:sp>
        <p:nvSpPr>
          <p:cNvPr id="3" name="Tekstin paikkamerkki 2">
            <a:extLst>
              <a:ext uri="{FF2B5EF4-FFF2-40B4-BE49-F238E27FC236}">
                <a16:creationId xmlns:a16="http://schemas.microsoft.com/office/drawing/2014/main" id="{E1A8A0BE-802A-3945-AE85-A5A10AADC3B1}"/>
              </a:ext>
            </a:extLst>
          </p:cNvPr>
          <p:cNvSpPr>
            <a:spLocks noGrp="1"/>
          </p:cNvSpPr>
          <p:nvPr>
            <p:ph type="body" sz="half" idx="1"/>
          </p:nvPr>
        </p:nvSpPr>
        <p:spPr>
          <a:xfrm>
            <a:off x="2070774" y="1228675"/>
            <a:ext cx="6270001" cy="3309458"/>
          </a:xfrm>
        </p:spPr>
        <p:txBody>
          <a:bodyPr>
            <a:normAutofit fontScale="92500" lnSpcReduction="10000"/>
          </a:bodyPr>
          <a:lstStyle/>
          <a:p>
            <a:r>
              <a:rPr lang="fi-FI" dirty="0"/>
              <a:t>Puretaan paperille oma tämän hetken tunne tai tunne, joka käsiteltävään asiaan liittyy. </a:t>
            </a:r>
          </a:p>
          <a:p>
            <a:r>
              <a:rPr lang="fi-FI" dirty="0"/>
              <a:t>Kuuntele musiikkia</a:t>
            </a:r>
          </a:p>
          <a:p>
            <a:r>
              <a:rPr lang="fi-FI" dirty="0"/>
              <a:t>Aloita sillä värillä ja muodolla, joka kutsuu</a:t>
            </a:r>
          </a:p>
          <a:p>
            <a:r>
              <a:rPr lang="fi-FI" dirty="0"/>
              <a:t>Tutki, mihin pensseli tai kynä alkaa viedä</a:t>
            </a:r>
          </a:p>
          <a:p>
            <a:r>
              <a:rPr lang="fi-FI" dirty="0"/>
              <a:t>Voit maalata pelkkiä muotoja tai viivoja</a:t>
            </a:r>
          </a:p>
          <a:p>
            <a:r>
              <a:rPr lang="fi-FI" dirty="0"/>
              <a:t>Tunnemaalauksessa kaikki on oikein</a:t>
            </a:r>
          </a:p>
          <a:p>
            <a:r>
              <a:rPr lang="fi-FI" dirty="0"/>
              <a:t>Nimeä työ</a:t>
            </a:r>
          </a:p>
          <a:p>
            <a:r>
              <a:rPr lang="fi-FI" dirty="0"/>
              <a:t>Kerro työstä vuorollasi toisille</a:t>
            </a:r>
          </a:p>
          <a:p>
            <a:r>
              <a:rPr lang="fi-FI" dirty="0"/>
              <a:t>Työstä voi myös kirjoittaa tarinan tai aikuinen voi </a:t>
            </a:r>
            <a:r>
              <a:rPr lang="fi-FI" dirty="0" err="1"/>
              <a:t>saduttaa</a:t>
            </a:r>
            <a:r>
              <a:rPr lang="fi-FI" dirty="0"/>
              <a:t> maalauksista syntyneitä tarinoita.</a:t>
            </a:r>
          </a:p>
        </p:txBody>
      </p:sp>
    </p:spTree>
    <p:extLst>
      <p:ext uri="{BB962C8B-B14F-4D97-AF65-F5344CB8AC3E}">
        <p14:creationId xmlns:p14="http://schemas.microsoft.com/office/powerpoint/2010/main" val="1415209629"/>
      </p:ext>
    </p:extLst>
  </p:cSld>
  <p:clrMapOvr>
    <a:masterClrMapping/>
  </p:clrMapOvr>
  <p:transition spd="med"/>
</p:sld>
</file>

<file path=ppt/theme/theme1.xml><?xml version="1.0" encoding="utf-8"?>
<a:theme xmlns:a="http://schemas.openxmlformats.org/drawingml/2006/main" name="Koulutus Elämään">
  <a:themeElements>
    <a:clrScheme name="Koulutus Elämään">
      <a:dk1>
        <a:srgbClr val="3B61AA"/>
      </a:dk1>
      <a:lt1>
        <a:srgbClr val="FFFFFF"/>
      </a:lt1>
      <a:dk2>
        <a:srgbClr val="A7A7A7"/>
      </a:dk2>
      <a:lt2>
        <a:srgbClr val="535353"/>
      </a:lt2>
      <a:accent1>
        <a:srgbClr val="B7B7B7"/>
      </a:accent1>
      <a:accent2>
        <a:srgbClr val="3B61AA"/>
      </a:accent2>
      <a:accent3>
        <a:srgbClr val="F3F3F3"/>
      </a:accent3>
      <a:accent4>
        <a:srgbClr val="B9D0FF"/>
      </a:accent4>
      <a:accent5>
        <a:srgbClr val="F6B26B"/>
      </a:accent5>
      <a:accent6>
        <a:srgbClr val="F5F5F5"/>
      </a:accent6>
      <a:hlink>
        <a:srgbClr val="0000FF"/>
      </a:hlink>
      <a:folHlink>
        <a:srgbClr val="FF00FF"/>
      </a:folHlink>
    </a:clrScheme>
    <a:fontScheme name="Koulutus Elämään">
      <a:majorFont>
        <a:latin typeface="Arial"/>
        <a:ea typeface="Arial"/>
        <a:cs typeface="Arial"/>
      </a:majorFont>
      <a:minorFont>
        <a:latin typeface="Helvetica"/>
        <a:ea typeface="Helvetica"/>
        <a:cs typeface="Helvetica"/>
      </a:minorFont>
    </a:fontScheme>
    <a:fmtScheme name="Koulutus Elämää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KE blanco presentaatiotemplate" id="{FB8D692E-DBDE-2D40-9DD5-F4D5FC7D5581}" vid="{10946B0C-86CC-F343-A5A8-A7F3925955E2}"/>
    </a:ext>
  </a:extLst>
</a:theme>
</file>

<file path=ppt/theme/theme2.xml><?xml version="1.0" encoding="utf-8"?>
<a:theme xmlns:a="http://schemas.openxmlformats.org/drawingml/2006/main" name="Koulutus Elämään">
  <a:themeElements>
    <a:clrScheme name="Koulutus Elämään">
      <a:dk1>
        <a:srgbClr val="000000"/>
      </a:dk1>
      <a:lt1>
        <a:srgbClr val="FFFFFF"/>
      </a:lt1>
      <a:dk2>
        <a:srgbClr val="A7A7A7"/>
      </a:dk2>
      <a:lt2>
        <a:srgbClr val="535353"/>
      </a:lt2>
      <a:accent1>
        <a:srgbClr val="B7B7B7"/>
      </a:accent1>
      <a:accent2>
        <a:srgbClr val="3B61AA"/>
      </a:accent2>
      <a:accent3>
        <a:srgbClr val="F3F3F3"/>
      </a:accent3>
      <a:accent4>
        <a:srgbClr val="B9D0FF"/>
      </a:accent4>
      <a:accent5>
        <a:srgbClr val="F6B26B"/>
      </a:accent5>
      <a:accent6>
        <a:srgbClr val="F5F5F5"/>
      </a:accent6>
      <a:hlink>
        <a:srgbClr val="0000FF"/>
      </a:hlink>
      <a:folHlink>
        <a:srgbClr val="FF00FF"/>
      </a:folHlink>
    </a:clrScheme>
    <a:fontScheme name="Koulutus Elämään">
      <a:majorFont>
        <a:latin typeface="Arial"/>
        <a:ea typeface="Arial"/>
        <a:cs typeface="Arial"/>
      </a:majorFont>
      <a:minorFont>
        <a:latin typeface="Helvetica"/>
        <a:ea typeface="Helvetica"/>
        <a:cs typeface="Helvetica"/>
      </a:minorFont>
    </a:fontScheme>
    <a:fmtScheme name="Koulutus Elämää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474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B91EE893332B448AB15D197C880315E" ma:contentTypeVersion="10" ma:contentTypeDescription="Luo uusi asiakirja." ma:contentTypeScope="" ma:versionID="5de8487cb5de3e920bf7ce96c5ad2fa2">
  <xsd:schema xmlns:xsd="http://www.w3.org/2001/XMLSchema" xmlns:xs="http://www.w3.org/2001/XMLSchema" xmlns:p="http://schemas.microsoft.com/office/2006/metadata/properties" xmlns:ns2="66038db2-1db9-41d4-8522-74e60bdb5d9b" xmlns:ns3="b91980e8-9d26-424f-8002-36c2336516c1" targetNamespace="http://schemas.microsoft.com/office/2006/metadata/properties" ma:root="true" ma:fieldsID="458893758554ae2d192cc29111760f6b" ns2:_="" ns3:_="">
    <xsd:import namespace="66038db2-1db9-41d4-8522-74e60bdb5d9b"/>
    <xsd:import namespace="b91980e8-9d26-424f-8002-36c2336516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38db2-1db9-41d4-8522-74e60bdb5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1980e8-9d26-424f-8002-36c2336516c1"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4007C-8BE1-4AC9-8C57-F4F81B0CDDE9}">
  <ds:schemaRefs>
    <ds:schemaRef ds:uri="http://www.w3.org/XML/1998/namespace"/>
    <ds:schemaRef ds:uri="http://purl.org/dc/elements/1.1/"/>
    <ds:schemaRef ds:uri="66038db2-1db9-41d4-8522-74e60bdb5d9b"/>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b91980e8-9d26-424f-8002-36c2336516c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C849F8F-5496-4150-9942-DAE43937EBFB}">
  <ds:schemaRefs>
    <ds:schemaRef ds:uri="http://schemas.microsoft.com/sharepoint/v3/contenttype/forms"/>
  </ds:schemaRefs>
</ds:datastoreItem>
</file>

<file path=customXml/itemProps3.xml><?xml version="1.0" encoding="utf-8"?>
<ds:datastoreItem xmlns:ds="http://schemas.openxmlformats.org/officeDocument/2006/customXml" ds:itemID="{5C19E367-7818-45B6-B545-B9CECC49A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38db2-1db9-41d4-8522-74e60bdb5d9b"/>
    <ds:schemaRef ds:uri="b91980e8-9d26-424f-8002-36c2336516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Koulutus Elämään</Template>
  <TotalTime>132</TotalTime>
  <Words>483</Words>
  <Application>Microsoft Macintosh PowerPoint</Application>
  <PresentationFormat>Näytössä katseltava esitys (16:9)</PresentationFormat>
  <Paragraphs>95</Paragraphs>
  <Slides>21</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21</vt:i4>
      </vt:variant>
    </vt:vector>
  </HeadingPairs>
  <TitlesOfParts>
    <vt:vector size="28" baseType="lpstr">
      <vt:lpstr>Arial</vt:lpstr>
      <vt:lpstr>Average</vt:lpstr>
      <vt:lpstr>Raleway</vt:lpstr>
      <vt:lpstr>Raleway Medium</vt:lpstr>
      <vt:lpstr>Raleway SemiBold</vt:lpstr>
      <vt:lpstr>Raleway-Regular</vt:lpstr>
      <vt:lpstr>Koulutus Elämään</vt:lpstr>
      <vt:lpstr>PowerPoint-esitys</vt:lpstr>
      <vt:lpstr>Tunnetehtäviä</vt:lpstr>
      <vt:lpstr>Selitä tunteet</vt:lpstr>
      <vt:lpstr>Nimetään tunteita</vt:lpstr>
      <vt:lpstr>Tunne pantomiini </vt:lpstr>
      <vt:lpstr>Nimetään tunteita</vt:lpstr>
      <vt:lpstr>Tunne-keho yhteys</vt:lpstr>
      <vt:lpstr>Tunnepatsaat - leikki</vt:lpstr>
      <vt:lpstr>Tunnemaalaus</vt:lpstr>
      <vt:lpstr>Keskustellaan  tunteista</vt:lpstr>
      <vt:lpstr>Keskustellaan tunteista</vt:lpstr>
      <vt:lpstr>Viha</vt:lpstr>
      <vt:lpstr>Suru</vt:lpstr>
      <vt:lpstr>Pelko</vt:lpstr>
      <vt:lpstr>Tylsistynyt</vt:lpstr>
      <vt:lpstr>PowerPoint-esitys</vt:lpstr>
      <vt:lpstr>Kaikkia tunteita saa tuntea. </vt:lpstr>
      <vt:lpstr>Opetellaan säätelemään tunteen voimakkuutta</vt:lpstr>
      <vt:lpstr>Mistä tunnistat kuinka voimakas tunne on?</vt:lpstr>
      <vt:lpstr>Tunteiden säätely keinoja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Pia Kosonen</dc:creator>
  <cp:lastModifiedBy>Pia Kosonen</cp:lastModifiedBy>
  <cp:revision>10</cp:revision>
  <dcterms:created xsi:type="dcterms:W3CDTF">2020-11-30T12:13:37Z</dcterms:created>
  <dcterms:modified xsi:type="dcterms:W3CDTF">2020-12-22T11:47:37Z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0x010100FB91EE893332B448AB15D197C880315E</vt:lpwstr>
  </property>
</Properties>
</file>